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MS)" panose="020B0604020202020204" charset="0"/>
      <p:regular r:id="rId22"/>
    </p:embeddedFont>
    <p:embeddedFont>
      <p:font typeface="Calibri (MS) Bold" panose="020B0604020202020204" charset="0"/>
      <p:regular r:id="rId23"/>
    </p:embeddedFont>
    <p:embeddedFont>
      <p:font typeface="Public San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778" y="2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439791" y="7633951"/>
            <a:ext cx="6528766" cy="2653049"/>
          </a:xfrm>
          <a:custGeom>
            <a:avLst/>
            <a:gdLst/>
            <a:ahLst/>
            <a:cxnLst/>
            <a:rect l="l" t="t" r="r" b="b"/>
            <a:pathLst>
              <a:path w="6528766" h="2653049">
                <a:moveTo>
                  <a:pt x="0" y="0"/>
                </a:moveTo>
                <a:lnTo>
                  <a:pt x="6528766" y="0"/>
                </a:lnTo>
                <a:lnTo>
                  <a:pt x="6528766" y="2653049"/>
                </a:lnTo>
                <a:lnTo>
                  <a:pt x="0" y="26530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C183D7F6-B498-43B3-948B-1728B52AA6E4}">
                <adec:decorative xmlns:adec="http://schemas.microsoft.com/office/drawing/2017/decorative" val="1"/>
              </a:ext>
            </a:extLst>
          </p:cNvPr>
          <p:cNvSpPr/>
          <p:nvPr/>
        </p:nvSpPr>
        <p:spPr>
          <a:xfrm>
            <a:off x="11422058" y="748949"/>
            <a:ext cx="6528766" cy="2653049"/>
          </a:xfrm>
          <a:custGeom>
            <a:avLst/>
            <a:gdLst/>
            <a:ahLst/>
            <a:cxnLst/>
            <a:rect l="l" t="t" r="r" b="b"/>
            <a:pathLst>
              <a:path w="6528766" h="2653049">
                <a:moveTo>
                  <a:pt x="0" y="0"/>
                </a:moveTo>
                <a:lnTo>
                  <a:pt x="6528766" y="0"/>
                </a:lnTo>
                <a:lnTo>
                  <a:pt x="6528766" y="2653049"/>
                </a:lnTo>
                <a:lnTo>
                  <a:pt x="0" y="26530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747235" y="5957598"/>
            <a:ext cx="1918184" cy="1692797"/>
          </a:xfrm>
          <a:custGeom>
            <a:avLst/>
            <a:gdLst/>
            <a:ahLst/>
            <a:cxnLst/>
            <a:rect l="l" t="t" r="r" b="b"/>
            <a:pathLst>
              <a:path w="1918184" h="1692797">
                <a:moveTo>
                  <a:pt x="0" y="0"/>
                </a:moveTo>
                <a:lnTo>
                  <a:pt x="1918183" y="0"/>
                </a:lnTo>
                <a:lnTo>
                  <a:pt x="1918183" y="1692797"/>
                </a:lnTo>
                <a:lnTo>
                  <a:pt x="0" y="16927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5785688" y="2708000"/>
            <a:ext cx="1254738" cy="1107306"/>
          </a:xfrm>
          <a:custGeom>
            <a:avLst/>
            <a:gdLst/>
            <a:ahLst/>
            <a:cxnLst/>
            <a:rect l="l" t="t" r="r" b="b"/>
            <a:pathLst>
              <a:path w="1254738" h="1107306">
                <a:moveTo>
                  <a:pt x="0" y="0"/>
                </a:moveTo>
                <a:lnTo>
                  <a:pt x="1254738" y="0"/>
                </a:lnTo>
                <a:lnTo>
                  <a:pt x="1254738" y="1107306"/>
                </a:lnTo>
                <a:lnTo>
                  <a:pt x="0" y="11073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4248096" y="4815484"/>
            <a:ext cx="5584661" cy="6795495"/>
          </a:xfrm>
          <a:custGeom>
            <a:avLst/>
            <a:gdLst/>
            <a:ahLst/>
            <a:cxnLst/>
            <a:rect l="l" t="t" r="r" b="b"/>
            <a:pathLst>
              <a:path w="5584661" h="6795495">
                <a:moveTo>
                  <a:pt x="5584661" y="0"/>
                </a:moveTo>
                <a:lnTo>
                  <a:pt x="0" y="0"/>
                </a:lnTo>
                <a:lnTo>
                  <a:pt x="0" y="6795495"/>
                </a:lnTo>
                <a:lnTo>
                  <a:pt x="5584661" y="6795495"/>
                </a:lnTo>
                <a:lnTo>
                  <a:pt x="5584661"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1618224" y="2856435"/>
            <a:ext cx="14918658" cy="2879725"/>
          </a:xfrm>
          <a:prstGeom prst="rect">
            <a:avLst/>
          </a:prstGeom>
        </p:spPr>
        <p:txBody>
          <a:bodyPr lIns="0" tIns="0" rIns="0" bIns="0" rtlCol="0" anchor="t">
            <a:spAutoFit/>
          </a:bodyPr>
          <a:lstStyle/>
          <a:p>
            <a:pPr algn="ctr">
              <a:lnSpc>
                <a:spcPts val="7699"/>
              </a:lnSpc>
            </a:pPr>
            <a:r>
              <a:rPr lang="en-US" sz="5499">
                <a:solidFill>
                  <a:srgbClr val="5A5D58"/>
                </a:solidFill>
                <a:latin typeface="Public Sans"/>
                <a:ea typeface="Public Sans"/>
                <a:cs typeface="Public Sans"/>
                <a:sym typeface="Public Sans"/>
              </a:rPr>
              <a:t>ỨNG DỤNG BIG DATA TRONG PHÂN TÍCH VÀ TRA CỨU THÔNG TIN VIỆC LÀM</a:t>
            </a:r>
          </a:p>
          <a:p>
            <a:pPr algn="ctr">
              <a:lnSpc>
                <a:spcPts val="7699"/>
              </a:lnSpc>
              <a:spcBef>
                <a:spcPct val="0"/>
              </a:spcBef>
            </a:pPr>
            <a:endParaRPr lang="en-US" sz="5499">
              <a:solidFill>
                <a:srgbClr val="5A5D58"/>
              </a:solidFill>
              <a:latin typeface="Public Sans"/>
              <a:ea typeface="Public Sans"/>
              <a:cs typeface="Public Sans"/>
              <a:sym typeface="Public Sans"/>
            </a:endParaRPr>
          </a:p>
        </p:txBody>
      </p:sp>
      <p:sp>
        <p:nvSpPr>
          <p:cNvPr id="11" name="Freeform 11">
            <a:extLst>
              <a:ext uri="{C183D7F6-B498-43B3-948B-1728B52AA6E4}">
                <adec:decorative xmlns:adec="http://schemas.microsoft.com/office/drawing/2017/decorative" val="1"/>
              </a:ext>
            </a:extLst>
          </p:cNvPr>
          <p:cNvSpPr/>
          <p:nvPr/>
        </p:nvSpPr>
        <p:spPr>
          <a:xfrm rot="4914624" flipH="1">
            <a:off x="-1824865" y="-523868"/>
            <a:ext cx="4529313" cy="5511332"/>
          </a:xfrm>
          <a:custGeom>
            <a:avLst/>
            <a:gdLst/>
            <a:ahLst/>
            <a:cxnLst/>
            <a:rect l="l" t="t" r="r" b="b"/>
            <a:pathLst>
              <a:path w="4529313" h="5511332">
                <a:moveTo>
                  <a:pt x="4529313" y="0"/>
                </a:moveTo>
                <a:lnTo>
                  <a:pt x="0" y="0"/>
                </a:lnTo>
                <a:lnTo>
                  <a:pt x="0" y="5511332"/>
                </a:lnTo>
                <a:lnTo>
                  <a:pt x="4529313" y="5511332"/>
                </a:lnTo>
                <a:lnTo>
                  <a:pt x="4529313"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4785749" y="5050255"/>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
        <p:nvSpPr>
          <p:cNvPr id="13" name="TextBox 13"/>
          <p:cNvSpPr txBox="1"/>
          <p:nvPr/>
        </p:nvSpPr>
        <p:spPr>
          <a:xfrm>
            <a:off x="4585635" y="609609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GVHD: Trần Quang Khải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481867"/>
          </a:xfrm>
          <a:custGeom>
            <a:avLst/>
            <a:gdLst/>
            <a:ahLst/>
            <a:cxnLst/>
            <a:rect l="l" t="t" r="r" b="b"/>
            <a:pathLst>
              <a:path w="16230600" h="7481867">
                <a:moveTo>
                  <a:pt x="0" y="0"/>
                </a:moveTo>
                <a:lnTo>
                  <a:pt x="16230600" y="0"/>
                </a:lnTo>
                <a:lnTo>
                  <a:pt x="16230600" y="7481867"/>
                </a:lnTo>
                <a:lnTo>
                  <a:pt x="0" y="7481867"/>
                </a:lnTo>
                <a:lnTo>
                  <a:pt x="0" y="0"/>
                </a:lnTo>
                <a:close/>
              </a:path>
            </a:pathLst>
          </a:custGeom>
          <a:blipFill>
            <a:blip r:embed="rId6"/>
            <a:stretch>
              <a:fillRect l="-2323" r="-2323"/>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057302" y="7488699"/>
            <a:ext cx="1393295" cy="1229583"/>
          </a:xfrm>
          <a:custGeom>
            <a:avLst/>
            <a:gdLst/>
            <a:ahLst/>
            <a:cxnLst/>
            <a:rect l="l" t="t" r="r" b="b"/>
            <a:pathLst>
              <a:path w="1393295" h="1229583">
                <a:moveTo>
                  <a:pt x="0" y="0"/>
                </a:moveTo>
                <a:lnTo>
                  <a:pt x="1393295" y="0"/>
                </a:lnTo>
                <a:lnTo>
                  <a:pt x="1393295" y="1229583"/>
                </a:lnTo>
                <a:lnTo>
                  <a:pt x="0" y="1229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a:extLst>
              <a:ext uri="{C183D7F6-B498-43B3-948B-1728B52AA6E4}">
                <adec:decorative xmlns:adec="http://schemas.microsoft.com/office/drawing/2017/decorative" val="1"/>
              </a:ext>
            </a:extLst>
          </p:cNvPr>
          <p:cNvSpPr/>
          <p:nvPr/>
        </p:nvSpPr>
        <p:spPr>
          <a:xfrm>
            <a:off x="15785688" y="5009202"/>
            <a:ext cx="917667" cy="809841"/>
          </a:xfrm>
          <a:custGeom>
            <a:avLst/>
            <a:gdLst/>
            <a:ahLst/>
            <a:cxnLst/>
            <a:rect l="l" t="t" r="r" b="b"/>
            <a:pathLst>
              <a:path w="917667" h="809841">
                <a:moveTo>
                  <a:pt x="0" y="0"/>
                </a:moveTo>
                <a:lnTo>
                  <a:pt x="917667" y="0"/>
                </a:lnTo>
                <a:lnTo>
                  <a:pt x="917667" y="809841"/>
                </a:lnTo>
                <a:lnTo>
                  <a:pt x="0" y="80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86567" y="2850656"/>
            <a:ext cx="12668596" cy="4882515"/>
          </a:xfrm>
          <a:prstGeom prst="rect">
            <a:avLst/>
          </a:prstGeom>
        </p:spPr>
        <p:txBody>
          <a:bodyPr lIns="0" tIns="0" rIns="0" bIns="0" rtlCol="0" anchor="t">
            <a:spAutoFit/>
          </a:bodyPr>
          <a:lstStyle/>
          <a:p>
            <a:pPr algn="just">
              <a:lnSpc>
                <a:spcPts val="3479"/>
              </a:lnSpc>
            </a:pPr>
            <a:r>
              <a:rPr lang="en-US" sz="3000" b="1">
                <a:solidFill>
                  <a:srgbClr val="5A5D58"/>
                </a:solidFill>
                <a:latin typeface="Calibri (MS) Bold"/>
                <a:ea typeface="Calibri (MS) Bold"/>
                <a:cs typeface="Calibri (MS) Bold"/>
                <a:sym typeface="Calibri (MS) Bold"/>
              </a:rPr>
              <a:t>Tích hợp dữ liệu với Hive</a:t>
            </a:r>
          </a:p>
          <a:p>
            <a:pPr marL="647700" lvl="1" indent="-323850" algn="just">
              <a:lnSpc>
                <a:spcPts val="3479"/>
              </a:lnSpc>
              <a:buFont typeface="Arial"/>
              <a:buChar char="•"/>
            </a:pPr>
            <a:r>
              <a:rPr lang="en-US" sz="3000">
                <a:solidFill>
                  <a:srgbClr val="5A5D58"/>
                </a:solidFill>
                <a:latin typeface="Calibri (MS)"/>
                <a:ea typeface="Calibri (MS)"/>
                <a:cs typeface="Calibri (MS)"/>
                <a:sym typeface="Calibri (MS)"/>
              </a:rPr>
              <a:t>Tạo work_load (TEXTFILE, OpenCSVSerde) và work (ORC, phân cụm 4/8 bucket, hỗ trợ giao dịch).</a:t>
            </a:r>
          </a:p>
          <a:p>
            <a:pPr marL="647700" lvl="1" indent="-323850" algn="just">
              <a:lnSpc>
                <a:spcPts val="3479"/>
              </a:lnSpc>
              <a:buFont typeface="Arial"/>
              <a:buChar char="•"/>
            </a:pPr>
            <a:r>
              <a:rPr lang="en-US" sz="3000">
                <a:solidFill>
                  <a:srgbClr val="5A5D58"/>
                </a:solidFill>
                <a:latin typeface="Calibri (MS)"/>
                <a:ea typeface="Calibri (MS)"/>
                <a:cs typeface="Calibri (MS)"/>
                <a:sym typeface="Calibri (MS)"/>
              </a:rPr>
              <a:t>Tải CSV vào work_load bằng LOAD DATA INPATH, chuyển sang work bằng INSERT INTO.</a:t>
            </a:r>
          </a:p>
          <a:p>
            <a:pPr marL="647700" lvl="1" indent="-323850" algn="just">
              <a:lnSpc>
                <a:spcPts val="3479"/>
              </a:lnSpc>
              <a:buFont typeface="Arial"/>
              <a:buChar char="•"/>
            </a:pPr>
            <a:r>
              <a:rPr lang="en-US" sz="3000">
                <a:solidFill>
                  <a:srgbClr val="5A5D58"/>
                </a:solidFill>
                <a:latin typeface="Calibri (MS)"/>
                <a:ea typeface="Calibri (MS)"/>
                <a:cs typeface="Calibri (MS)"/>
                <a:sym typeface="Calibri (MS)"/>
              </a:rPr>
              <a:t>merge_job tổng hợp dữ liệu bằng LEFT JOIN, dùng collect_set cho mảng benefitNames, cities, ép kiểu salaryMin, salary sang BIGINT.</a:t>
            </a:r>
          </a:p>
          <a:p>
            <a:pPr marL="647700" lvl="1" indent="-323850" algn="just">
              <a:lnSpc>
                <a:spcPts val="3479"/>
              </a:lnSpc>
              <a:buFont typeface="Arial"/>
              <a:buChar char="•"/>
            </a:pPr>
            <a:r>
              <a:rPr lang="en-US" sz="3000">
                <a:solidFill>
                  <a:srgbClr val="5A5D58"/>
                </a:solidFill>
                <a:latin typeface="Calibri (MS)"/>
                <a:ea typeface="Calibri (MS)"/>
                <a:cs typeface="Calibri (MS)"/>
                <a:sym typeface="Calibri (MS)"/>
              </a:rPr>
              <a:t>Kết quả: work_load lưu dữ liệu thô, work tối ưu hóa, merge_job cung cấp thông tin tổng hợp.</a:t>
            </a:r>
          </a:p>
          <a:p>
            <a:pPr algn="just">
              <a:lnSpc>
                <a:spcPts val="3479"/>
              </a:lnSpc>
            </a:pPr>
            <a:endParaRPr lang="en-US" sz="3000">
              <a:solidFill>
                <a:srgbClr val="5A5D58"/>
              </a:solidFill>
              <a:latin typeface="Calibri (MS)"/>
              <a:ea typeface="Calibri (MS)"/>
              <a:cs typeface="Calibri (MS)"/>
              <a:sym typeface="Calibri (MS)"/>
            </a:endParaRPr>
          </a:p>
          <a:p>
            <a:pPr algn="just">
              <a:lnSpc>
                <a:spcPts val="3479"/>
              </a:lnSpc>
            </a:pPr>
            <a:endParaRPr lang="en-US" sz="3000">
              <a:solidFill>
                <a:srgbClr val="5A5D58"/>
              </a:solidFill>
              <a:latin typeface="Calibri (MS)"/>
              <a:ea typeface="Calibri (MS)"/>
              <a:cs typeface="Calibri (MS)"/>
              <a:sym typeface="Calibri (MS)"/>
            </a:endParaRPr>
          </a:p>
        </p:txBody>
      </p:sp>
      <p:sp>
        <p:nvSpPr>
          <p:cNvPr id="13" name="TextBox 13"/>
          <p:cNvSpPr txBox="1"/>
          <p:nvPr/>
        </p:nvSpPr>
        <p:spPr>
          <a:xfrm>
            <a:off x="2819816" y="1748931"/>
            <a:ext cx="10271803" cy="863600"/>
          </a:xfrm>
          <a:prstGeom prst="rect">
            <a:avLst/>
          </a:prstGeom>
        </p:spPr>
        <p:txBody>
          <a:bodyPr lIns="0" tIns="0" rIns="0" bIns="0" rtlCol="0" anchor="t">
            <a:spAutoFit/>
          </a:bodyPr>
          <a:lstStyle/>
          <a:p>
            <a:pPr algn="l">
              <a:lnSpc>
                <a:spcPts val="7000"/>
              </a:lnSpc>
              <a:spcBef>
                <a:spcPct val="0"/>
              </a:spcBef>
            </a:pPr>
            <a:r>
              <a:rPr lang="en-US" sz="5000">
                <a:solidFill>
                  <a:srgbClr val="5A5D58"/>
                </a:solidFill>
                <a:latin typeface="Public Sans"/>
                <a:ea typeface="Public Sans"/>
                <a:cs typeface="Public Sans"/>
                <a:sym typeface="Public Sans"/>
              </a:rPr>
              <a:t>Lưu trữ dữ liệu</a:t>
            </a:r>
          </a:p>
        </p:txBody>
      </p:sp>
      <p:sp>
        <p:nvSpPr>
          <p:cNvPr id="14" name="TextBox 14"/>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481867"/>
          </a:xfrm>
          <a:custGeom>
            <a:avLst/>
            <a:gdLst/>
            <a:ahLst/>
            <a:cxnLst/>
            <a:rect l="l" t="t" r="r" b="b"/>
            <a:pathLst>
              <a:path w="16230600" h="7481867">
                <a:moveTo>
                  <a:pt x="0" y="0"/>
                </a:moveTo>
                <a:lnTo>
                  <a:pt x="16230600" y="0"/>
                </a:lnTo>
                <a:lnTo>
                  <a:pt x="16230600" y="7481867"/>
                </a:lnTo>
                <a:lnTo>
                  <a:pt x="0" y="7481867"/>
                </a:lnTo>
                <a:lnTo>
                  <a:pt x="0" y="0"/>
                </a:lnTo>
                <a:close/>
              </a:path>
            </a:pathLst>
          </a:custGeom>
          <a:blipFill>
            <a:blip r:embed="rId6"/>
            <a:stretch>
              <a:fillRect l="-2323" r="-2323"/>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057302" y="7488699"/>
            <a:ext cx="1393295" cy="1229583"/>
          </a:xfrm>
          <a:custGeom>
            <a:avLst/>
            <a:gdLst/>
            <a:ahLst/>
            <a:cxnLst/>
            <a:rect l="l" t="t" r="r" b="b"/>
            <a:pathLst>
              <a:path w="1393295" h="1229583">
                <a:moveTo>
                  <a:pt x="0" y="0"/>
                </a:moveTo>
                <a:lnTo>
                  <a:pt x="1393295" y="0"/>
                </a:lnTo>
                <a:lnTo>
                  <a:pt x="1393295" y="1229583"/>
                </a:lnTo>
                <a:lnTo>
                  <a:pt x="0" y="1229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a:extLst>
              <a:ext uri="{C183D7F6-B498-43B3-948B-1728B52AA6E4}">
                <adec:decorative xmlns:adec="http://schemas.microsoft.com/office/drawing/2017/decorative" val="1"/>
              </a:ext>
            </a:extLst>
          </p:cNvPr>
          <p:cNvSpPr/>
          <p:nvPr/>
        </p:nvSpPr>
        <p:spPr>
          <a:xfrm>
            <a:off x="15785688" y="5009202"/>
            <a:ext cx="917667" cy="809841"/>
          </a:xfrm>
          <a:custGeom>
            <a:avLst/>
            <a:gdLst/>
            <a:ahLst/>
            <a:cxnLst/>
            <a:rect l="l" t="t" r="r" b="b"/>
            <a:pathLst>
              <a:path w="917667" h="809841">
                <a:moveTo>
                  <a:pt x="0" y="0"/>
                </a:moveTo>
                <a:lnTo>
                  <a:pt x="917667" y="0"/>
                </a:lnTo>
                <a:lnTo>
                  <a:pt x="917667" y="809841"/>
                </a:lnTo>
                <a:lnTo>
                  <a:pt x="0" y="80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63476" y="2777677"/>
            <a:ext cx="12668596" cy="4001095"/>
          </a:xfrm>
          <a:prstGeom prst="rect">
            <a:avLst/>
          </a:prstGeom>
        </p:spPr>
        <p:txBody>
          <a:bodyPr lIns="0" tIns="0" rIns="0" bIns="0" rtlCol="0" anchor="t">
            <a:spAutoFit/>
          </a:bodyPr>
          <a:lstStyle/>
          <a:p>
            <a:pPr marL="970332" lvl="1" indent="-485166" algn="just">
              <a:lnSpc>
                <a:spcPts val="5213"/>
              </a:lnSpc>
              <a:buFont typeface="Arial"/>
              <a:buChar char="•"/>
            </a:pPr>
            <a:r>
              <a:rPr lang="en-US" sz="4494" b="1" dirty="0" err="1">
                <a:solidFill>
                  <a:srgbClr val="5A5D58"/>
                </a:solidFill>
                <a:latin typeface="Calibri (MS) Bold"/>
                <a:ea typeface="Calibri (MS) Bold"/>
                <a:cs typeface="Calibri (MS) Bold"/>
                <a:sym typeface="Calibri (MS) Bold"/>
              </a:rPr>
              <a:t>Dữ</a:t>
            </a:r>
            <a:r>
              <a:rPr lang="en-US" sz="4494" b="1" dirty="0">
                <a:solidFill>
                  <a:srgbClr val="5A5D58"/>
                </a:solidFill>
                <a:latin typeface="Calibri (MS) Bold"/>
                <a:ea typeface="Calibri (MS) Bold"/>
                <a:cs typeface="Calibri (MS) Bold"/>
                <a:sym typeface="Calibri (MS) Bold"/>
              </a:rPr>
              <a:t> </a:t>
            </a:r>
            <a:r>
              <a:rPr lang="en-US" sz="4494" b="1" dirty="0" err="1">
                <a:solidFill>
                  <a:srgbClr val="5A5D58"/>
                </a:solidFill>
                <a:latin typeface="Calibri (MS) Bold"/>
                <a:ea typeface="Calibri (MS) Bold"/>
                <a:cs typeface="Calibri (MS) Bold"/>
                <a:sym typeface="Calibri (MS) Bold"/>
              </a:rPr>
              <a:t>liệu</a:t>
            </a:r>
            <a:r>
              <a:rPr lang="en-US" sz="4494" b="1" dirty="0">
                <a:solidFill>
                  <a:srgbClr val="5A5D58"/>
                </a:solidFill>
                <a:latin typeface="Calibri (MS) Bold"/>
                <a:ea typeface="Calibri (MS) Bold"/>
                <a:cs typeface="Calibri (MS) Bold"/>
                <a:sym typeface="Calibri (MS) Bold"/>
              </a:rPr>
              <a:t> Hive </a:t>
            </a:r>
            <a:r>
              <a:rPr lang="en-US" sz="4494" b="1" dirty="0" err="1">
                <a:solidFill>
                  <a:srgbClr val="5A5D58"/>
                </a:solidFill>
                <a:latin typeface="Calibri (MS) Bold"/>
                <a:ea typeface="Calibri (MS) Bold"/>
                <a:cs typeface="Calibri (MS) Bold"/>
                <a:sym typeface="Calibri (MS) Bold"/>
              </a:rPr>
              <a:t>được</a:t>
            </a:r>
            <a:r>
              <a:rPr lang="en-US" sz="4494" b="1" dirty="0">
                <a:solidFill>
                  <a:srgbClr val="5A5D58"/>
                </a:solidFill>
                <a:latin typeface="Calibri (MS) Bold"/>
                <a:ea typeface="Calibri (MS) Bold"/>
                <a:cs typeface="Calibri (MS) Bold"/>
                <a:sym typeface="Calibri (MS) Bold"/>
              </a:rPr>
              <a:t> </a:t>
            </a:r>
            <a:r>
              <a:rPr lang="en-US" sz="4494" b="1" dirty="0" err="1">
                <a:solidFill>
                  <a:srgbClr val="5A5D58"/>
                </a:solidFill>
                <a:latin typeface="Calibri (MS) Bold"/>
                <a:ea typeface="Calibri (MS) Bold"/>
                <a:cs typeface="Calibri (MS) Bold"/>
                <a:sym typeface="Calibri (MS) Bold"/>
              </a:rPr>
              <a:t>sao</a:t>
            </a:r>
            <a:r>
              <a:rPr lang="en-US" sz="4494" b="1" dirty="0">
                <a:solidFill>
                  <a:srgbClr val="5A5D58"/>
                </a:solidFill>
                <a:latin typeface="Calibri (MS) Bold"/>
                <a:ea typeface="Calibri (MS) Bold"/>
                <a:cs typeface="Calibri (MS) Bold"/>
                <a:sym typeface="Calibri (MS) Bold"/>
              </a:rPr>
              <a:t> </a:t>
            </a:r>
            <a:r>
              <a:rPr lang="en-US" sz="4494" b="1" dirty="0" err="1">
                <a:solidFill>
                  <a:srgbClr val="5A5D58"/>
                </a:solidFill>
                <a:latin typeface="Calibri (MS) Bold"/>
                <a:ea typeface="Calibri (MS) Bold"/>
                <a:cs typeface="Calibri (MS) Bold"/>
                <a:sym typeface="Calibri (MS) Bold"/>
              </a:rPr>
              <a:t>lưu</a:t>
            </a:r>
            <a:r>
              <a:rPr lang="en-US" sz="4494" b="1" dirty="0">
                <a:solidFill>
                  <a:srgbClr val="5A5D58"/>
                </a:solidFill>
                <a:latin typeface="Calibri (MS) Bold"/>
                <a:ea typeface="Calibri (MS) Bold"/>
                <a:cs typeface="Calibri (MS) Bold"/>
                <a:sym typeface="Calibri (MS) Bold"/>
              </a:rPr>
              <a:t> </a:t>
            </a:r>
            <a:r>
              <a:rPr lang="en-US" sz="4494" b="1" dirty="0" err="1">
                <a:solidFill>
                  <a:srgbClr val="5A5D58"/>
                </a:solidFill>
                <a:latin typeface="Calibri (MS) Bold"/>
                <a:ea typeface="Calibri (MS) Bold"/>
                <a:cs typeface="Calibri (MS) Bold"/>
                <a:sym typeface="Calibri (MS) Bold"/>
              </a:rPr>
              <a:t>và</a:t>
            </a:r>
            <a:r>
              <a:rPr lang="en-US" sz="4494" b="1" dirty="0">
                <a:solidFill>
                  <a:srgbClr val="5A5D58"/>
                </a:solidFill>
                <a:latin typeface="Calibri (MS) Bold"/>
                <a:ea typeface="Calibri (MS) Bold"/>
                <a:cs typeface="Calibri (MS) Bold"/>
                <a:sym typeface="Calibri (MS) Bold"/>
              </a:rPr>
              <a:t> </a:t>
            </a:r>
            <a:r>
              <a:rPr lang="en-US" sz="4494" b="1" dirty="0" err="1">
                <a:solidFill>
                  <a:srgbClr val="5A5D58"/>
                </a:solidFill>
                <a:latin typeface="Calibri (MS) Bold"/>
                <a:ea typeface="Calibri (MS) Bold"/>
                <a:cs typeface="Calibri (MS) Bold"/>
                <a:sym typeface="Calibri (MS) Bold"/>
              </a:rPr>
              <a:t>phục</a:t>
            </a:r>
            <a:r>
              <a:rPr lang="en-US" sz="4494" b="1" dirty="0">
                <a:solidFill>
                  <a:srgbClr val="5A5D58"/>
                </a:solidFill>
                <a:latin typeface="Calibri (MS) Bold"/>
                <a:ea typeface="Calibri (MS) Bold"/>
                <a:cs typeface="Calibri (MS) Bold"/>
                <a:sym typeface="Calibri (MS) Bold"/>
              </a:rPr>
              <a:t> </a:t>
            </a:r>
            <a:r>
              <a:rPr lang="en-US" sz="4494" b="1" dirty="0" err="1">
                <a:solidFill>
                  <a:srgbClr val="5A5D58"/>
                </a:solidFill>
                <a:latin typeface="Calibri (MS) Bold"/>
                <a:ea typeface="Calibri (MS) Bold"/>
                <a:cs typeface="Calibri (MS) Bold"/>
                <a:sym typeface="Calibri (MS) Bold"/>
              </a:rPr>
              <a:t>hồi</a:t>
            </a:r>
            <a:r>
              <a:rPr lang="en-US" sz="4494" b="1" dirty="0">
                <a:solidFill>
                  <a:srgbClr val="5A5D58"/>
                </a:solidFill>
                <a:latin typeface="Calibri (MS) Bold"/>
                <a:ea typeface="Calibri (MS) Bold"/>
                <a:cs typeface="Calibri (MS) Bold"/>
                <a:sym typeface="Calibri (MS) Bold"/>
              </a:rPr>
              <a:t> </a:t>
            </a:r>
            <a:r>
              <a:rPr lang="en-US" sz="4494" b="1" dirty="0" err="1">
                <a:solidFill>
                  <a:srgbClr val="5A5D58"/>
                </a:solidFill>
                <a:latin typeface="Calibri (MS) Bold"/>
                <a:ea typeface="Calibri (MS) Bold"/>
                <a:cs typeface="Calibri (MS) Bold"/>
                <a:sym typeface="Calibri (MS) Bold"/>
              </a:rPr>
              <a:t>để</a:t>
            </a:r>
            <a:r>
              <a:rPr lang="en-US" sz="4494" b="1" dirty="0">
                <a:solidFill>
                  <a:srgbClr val="5A5D58"/>
                </a:solidFill>
                <a:latin typeface="Calibri (MS) Bold"/>
                <a:ea typeface="Calibri (MS) Bold"/>
                <a:cs typeface="Calibri (MS) Bold"/>
                <a:sym typeface="Calibri (MS) Bold"/>
              </a:rPr>
              <a:t> </a:t>
            </a:r>
            <a:r>
              <a:rPr lang="en-US" sz="4494" b="1" dirty="0" err="1">
                <a:solidFill>
                  <a:srgbClr val="5A5D58"/>
                </a:solidFill>
                <a:latin typeface="Calibri (MS) Bold"/>
                <a:ea typeface="Calibri (MS) Bold"/>
                <a:cs typeface="Calibri (MS) Bold"/>
                <a:sym typeface="Calibri (MS) Bold"/>
              </a:rPr>
              <a:t>đảm</a:t>
            </a:r>
            <a:r>
              <a:rPr lang="en-US" sz="4494" b="1" dirty="0">
                <a:solidFill>
                  <a:srgbClr val="5A5D58"/>
                </a:solidFill>
                <a:latin typeface="Calibri (MS) Bold"/>
                <a:ea typeface="Calibri (MS) Bold"/>
                <a:cs typeface="Calibri (MS) Bold"/>
                <a:sym typeface="Calibri (MS) Bold"/>
              </a:rPr>
              <a:t> </a:t>
            </a:r>
            <a:r>
              <a:rPr lang="en-US" sz="4494" b="1" dirty="0" err="1">
                <a:solidFill>
                  <a:srgbClr val="5A5D58"/>
                </a:solidFill>
                <a:latin typeface="Calibri (MS) Bold"/>
                <a:ea typeface="Calibri (MS) Bold"/>
                <a:cs typeface="Calibri (MS) Bold"/>
                <a:sym typeface="Calibri (MS) Bold"/>
              </a:rPr>
              <a:t>bảo</a:t>
            </a:r>
            <a:r>
              <a:rPr lang="en-US" sz="4494" b="1" dirty="0">
                <a:solidFill>
                  <a:srgbClr val="5A5D58"/>
                </a:solidFill>
                <a:latin typeface="Calibri (MS) Bold"/>
                <a:ea typeface="Calibri (MS) Bold"/>
                <a:cs typeface="Calibri (MS) Bold"/>
                <a:sym typeface="Calibri (MS) Bold"/>
              </a:rPr>
              <a:t> an </a:t>
            </a:r>
            <a:r>
              <a:rPr lang="en-US" sz="4494" b="1" dirty="0" err="1">
                <a:solidFill>
                  <a:srgbClr val="5A5D58"/>
                </a:solidFill>
                <a:latin typeface="Calibri (MS) Bold"/>
                <a:ea typeface="Calibri (MS) Bold"/>
                <a:cs typeface="Calibri (MS) Bold"/>
                <a:sym typeface="Calibri (MS) Bold"/>
              </a:rPr>
              <a:t>toàn</a:t>
            </a:r>
            <a:r>
              <a:rPr lang="en-US" sz="4494" b="1" dirty="0">
                <a:solidFill>
                  <a:srgbClr val="5A5D58"/>
                </a:solidFill>
                <a:latin typeface="Calibri (MS) Bold"/>
                <a:ea typeface="Calibri (MS) Bold"/>
                <a:cs typeface="Calibri (MS) Bold"/>
                <a:sym typeface="Calibri (MS) Bold"/>
              </a:rPr>
              <a:t>:</a:t>
            </a:r>
          </a:p>
          <a:p>
            <a:pPr marL="1940665" lvl="2" indent="-646888" algn="just">
              <a:lnSpc>
                <a:spcPts val="5213"/>
              </a:lnSpc>
              <a:buFont typeface="Arial"/>
              <a:buChar char="⚬"/>
            </a:pPr>
            <a:r>
              <a:rPr lang="en-US" sz="4494" b="1" dirty="0">
                <a:solidFill>
                  <a:srgbClr val="5A5D58"/>
                </a:solidFill>
                <a:latin typeface="Calibri (MS) Bold"/>
                <a:ea typeface="Calibri (MS) Bold"/>
                <a:cs typeface="Calibri (MS) Bold"/>
                <a:sym typeface="Calibri (MS) Bold"/>
              </a:rPr>
              <a:t>Sao </a:t>
            </a:r>
            <a:r>
              <a:rPr lang="en-US" sz="4494" b="1" dirty="0" err="1">
                <a:solidFill>
                  <a:srgbClr val="5A5D58"/>
                </a:solidFill>
                <a:latin typeface="Calibri (MS) Bold"/>
                <a:ea typeface="Calibri (MS) Bold"/>
                <a:cs typeface="Calibri (MS) Bold"/>
                <a:sym typeface="Calibri (MS) Bold"/>
              </a:rPr>
              <a:t>lưu</a:t>
            </a:r>
            <a:r>
              <a:rPr lang="en-US" sz="4494" b="1" dirty="0">
                <a:solidFill>
                  <a:srgbClr val="5A5D58"/>
                </a:solidFill>
                <a:latin typeface="Calibri (MS) Bold"/>
                <a:ea typeface="Calibri (MS) Bold"/>
                <a:cs typeface="Calibri (MS) Bold"/>
                <a:sym typeface="Calibri (MS) Bold"/>
              </a:rPr>
              <a:t>: </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Sao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lưu</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dữ</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liệu</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các</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bảng</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Hive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bằng</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cách</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xuất</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dữ</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liệu</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từ</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HDFS sang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thư</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mục</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a:t>
            </a:r>
          </a:p>
          <a:p>
            <a:pPr marL="1940665" lvl="2" indent="-646888" algn="just">
              <a:lnSpc>
                <a:spcPts val="5213"/>
              </a:lnSpc>
              <a:buFont typeface="Arial"/>
              <a:buChar char="⚬"/>
            </a:pPr>
            <a:r>
              <a:rPr lang="en-US" sz="4494" b="1" dirty="0">
                <a:solidFill>
                  <a:srgbClr val="5A5D58"/>
                </a:solidFill>
                <a:latin typeface="Calibri (MS) Bold"/>
                <a:ea typeface="Calibri (MS) Bold"/>
                <a:cs typeface="Calibri (MS) Bold"/>
                <a:sym typeface="Calibri (MS) Bold"/>
              </a:rPr>
              <a:t>Phục </a:t>
            </a:r>
            <a:r>
              <a:rPr lang="en-US" sz="4494" b="1" dirty="0" err="1">
                <a:solidFill>
                  <a:srgbClr val="5A5D58"/>
                </a:solidFill>
                <a:latin typeface="Calibri (MS) Bold"/>
                <a:ea typeface="Calibri (MS) Bold"/>
                <a:cs typeface="Calibri (MS) Bold"/>
                <a:sym typeface="Calibri (MS) Bold"/>
              </a:rPr>
              <a:t>hồi</a:t>
            </a:r>
            <a:r>
              <a:rPr lang="en-US" sz="4494" b="1" dirty="0">
                <a:solidFill>
                  <a:srgbClr val="5A5D58"/>
                </a:solidFill>
                <a:latin typeface="Calibri (MS) Bold"/>
                <a:ea typeface="Calibri (MS) Bold"/>
                <a:cs typeface="Calibri (MS) Bold"/>
                <a:sym typeface="Calibri (MS) Bold"/>
              </a:rPr>
              <a:t>: </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Phục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hồi</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dữ</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liệu</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HDFS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từ</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thư</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mục</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sao</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4494" dirty="0" err="1">
                <a:solidFill>
                  <a:srgbClr val="5A5D58"/>
                </a:solidFill>
                <a:latin typeface="Times New Roman" panose="02020603050405020304" pitchFamily="18" charset="0"/>
                <a:ea typeface="Calibri (MS) Bold"/>
                <a:cs typeface="Times New Roman" panose="02020603050405020304" pitchFamily="18" charset="0"/>
                <a:sym typeface="Calibri (MS) Bold"/>
              </a:rPr>
              <a:t>lưu</a:t>
            </a:r>
            <a:r>
              <a:rPr lang="en-US" sz="4494" dirty="0">
                <a:solidFill>
                  <a:srgbClr val="5A5D58"/>
                </a:solidFill>
                <a:latin typeface="Times New Roman" panose="02020603050405020304" pitchFamily="18" charset="0"/>
                <a:ea typeface="Calibri (MS) Bold"/>
                <a:cs typeface="Times New Roman" panose="02020603050405020304" pitchFamily="18" charset="0"/>
                <a:sym typeface="Calibri (MS) Bold"/>
              </a:rPr>
              <a:t>.</a:t>
            </a:r>
          </a:p>
        </p:txBody>
      </p:sp>
      <p:sp>
        <p:nvSpPr>
          <p:cNvPr id="13" name="TextBox 13"/>
          <p:cNvSpPr txBox="1"/>
          <p:nvPr/>
        </p:nvSpPr>
        <p:spPr>
          <a:xfrm>
            <a:off x="2819816" y="1748931"/>
            <a:ext cx="10271803" cy="863600"/>
          </a:xfrm>
          <a:prstGeom prst="rect">
            <a:avLst/>
          </a:prstGeom>
        </p:spPr>
        <p:txBody>
          <a:bodyPr lIns="0" tIns="0" rIns="0" bIns="0" rtlCol="0" anchor="t">
            <a:spAutoFit/>
          </a:bodyPr>
          <a:lstStyle/>
          <a:p>
            <a:pPr algn="l">
              <a:lnSpc>
                <a:spcPts val="7000"/>
              </a:lnSpc>
              <a:spcBef>
                <a:spcPct val="0"/>
              </a:spcBef>
            </a:pPr>
            <a:r>
              <a:rPr lang="en-US" sz="5000">
                <a:solidFill>
                  <a:srgbClr val="5A5D58"/>
                </a:solidFill>
                <a:latin typeface="Public Sans"/>
                <a:ea typeface="Public Sans"/>
                <a:cs typeface="Public Sans"/>
                <a:sym typeface="Public Sans"/>
              </a:rPr>
              <a:t>Sao lưu và phục hồi dữ liệu</a:t>
            </a:r>
          </a:p>
        </p:txBody>
      </p:sp>
      <p:sp>
        <p:nvSpPr>
          <p:cNvPr id="14" name="TextBox 14"/>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481867"/>
          </a:xfrm>
          <a:custGeom>
            <a:avLst/>
            <a:gdLst/>
            <a:ahLst/>
            <a:cxnLst/>
            <a:rect l="l" t="t" r="r" b="b"/>
            <a:pathLst>
              <a:path w="16230600" h="7481867">
                <a:moveTo>
                  <a:pt x="0" y="0"/>
                </a:moveTo>
                <a:lnTo>
                  <a:pt x="16230600" y="0"/>
                </a:lnTo>
                <a:lnTo>
                  <a:pt x="16230600" y="7481867"/>
                </a:lnTo>
                <a:lnTo>
                  <a:pt x="0" y="7481867"/>
                </a:lnTo>
                <a:lnTo>
                  <a:pt x="0" y="0"/>
                </a:lnTo>
                <a:close/>
              </a:path>
            </a:pathLst>
          </a:custGeom>
          <a:blipFill>
            <a:blip r:embed="rId6"/>
            <a:stretch>
              <a:fillRect l="-2323" r="-2323"/>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057302" y="7488699"/>
            <a:ext cx="1393295" cy="1229583"/>
          </a:xfrm>
          <a:custGeom>
            <a:avLst/>
            <a:gdLst/>
            <a:ahLst/>
            <a:cxnLst/>
            <a:rect l="l" t="t" r="r" b="b"/>
            <a:pathLst>
              <a:path w="1393295" h="1229583">
                <a:moveTo>
                  <a:pt x="0" y="0"/>
                </a:moveTo>
                <a:lnTo>
                  <a:pt x="1393295" y="0"/>
                </a:lnTo>
                <a:lnTo>
                  <a:pt x="1393295" y="1229583"/>
                </a:lnTo>
                <a:lnTo>
                  <a:pt x="0" y="1229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a:extLst>
              <a:ext uri="{C183D7F6-B498-43B3-948B-1728B52AA6E4}">
                <adec:decorative xmlns:adec="http://schemas.microsoft.com/office/drawing/2017/decorative" val="1"/>
              </a:ext>
            </a:extLst>
          </p:cNvPr>
          <p:cNvSpPr/>
          <p:nvPr/>
        </p:nvSpPr>
        <p:spPr>
          <a:xfrm>
            <a:off x="15785688" y="5009202"/>
            <a:ext cx="917667" cy="809841"/>
          </a:xfrm>
          <a:custGeom>
            <a:avLst/>
            <a:gdLst/>
            <a:ahLst/>
            <a:cxnLst/>
            <a:rect l="l" t="t" r="r" b="b"/>
            <a:pathLst>
              <a:path w="917667" h="809841">
                <a:moveTo>
                  <a:pt x="0" y="0"/>
                </a:moveTo>
                <a:lnTo>
                  <a:pt x="917667" y="0"/>
                </a:lnTo>
                <a:lnTo>
                  <a:pt x="917667" y="809841"/>
                </a:lnTo>
                <a:lnTo>
                  <a:pt x="0" y="80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819816" y="1748931"/>
            <a:ext cx="12354840" cy="3521075"/>
          </a:xfrm>
          <a:prstGeom prst="rect">
            <a:avLst/>
          </a:prstGeom>
        </p:spPr>
        <p:txBody>
          <a:bodyPr lIns="0" tIns="0" rIns="0" bIns="0" rtlCol="0" anchor="t">
            <a:spAutoFit/>
          </a:bodyPr>
          <a:lstStyle/>
          <a:p>
            <a:pPr algn="l">
              <a:lnSpc>
                <a:spcPts val="7000"/>
              </a:lnSpc>
              <a:spcBef>
                <a:spcPct val="0"/>
              </a:spcBef>
            </a:pPr>
            <a:r>
              <a:rPr lang="en-US" sz="5000" b="1" dirty="0">
                <a:solidFill>
                  <a:srgbClr val="5A5D58"/>
                </a:solidFill>
                <a:latin typeface="Public Sans"/>
                <a:ea typeface="Public Sans"/>
                <a:cs typeface="Public Sans"/>
                <a:sym typeface="Public Sans"/>
              </a:rPr>
              <a:t>Thao </a:t>
            </a:r>
            <a:r>
              <a:rPr lang="en-US" sz="5000" b="1" dirty="0" err="1">
                <a:solidFill>
                  <a:srgbClr val="5A5D58"/>
                </a:solidFill>
                <a:latin typeface="Public Sans"/>
                <a:ea typeface="Public Sans"/>
                <a:cs typeface="Public Sans"/>
                <a:sym typeface="Public Sans"/>
              </a:rPr>
              <a:t>tác</a:t>
            </a:r>
            <a:r>
              <a:rPr lang="en-US" sz="5000" b="1" dirty="0">
                <a:solidFill>
                  <a:srgbClr val="5A5D58"/>
                </a:solidFill>
                <a:latin typeface="Public Sans"/>
                <a:ea typeface="Public Sans"/>
                <a:cs typeface="Public Sans"/>
                <a:sym typeface="Public Sans"/>
              </a:rPr>
              <a:t> CRUD </a:t>
            </a:r>
            <a:r>
              <a:rPr lang="en-US" sz="5000" b="1" dirty="0" err="1">
                <a:solidFill>
                  <a:srgbClr val="5A5D58"/>
                </a:solidFill>
                <a:latin typeface="Public Sans"/>
                <a:ea typeface="Public Sans"/>
                <a:cs typeface="Public Sans"/>
                <a:sym typeface="Public Sans"/>
              </a:rPr>
              <a:t>trên</a:t>
            </a:r>
            <a:r>
              <a:rPr lang="en-US" sz="5000" b="1" dirty="0">
                <a:solidFill>
                  <a:srgbClr val="5A5D58"/>
                </a:solidFill>
                <a:latin typeface="Public Sans"/>
                <a:ea typeface="Public Sans"/>
                <a:cs typeface="Public Sans"/>
                <a:sym typeface="Public Sans"/>
              </a:rPr>
              <a:t> Metadata </a:t>
            </a:r>
            <a:r>
              <a:rPr lang="en-US" sz="5000" b="1" dirty="0" err="1">
                <a:solidFill>
                  <a:srgbClr val="5A5D58"/>
                </a:solidFill>
                <a:latin typeface="Public Sans"/>
                <a:ea typeface="Public Sans"/>
                <a:cs typeface="Public Sans"/>
                <a:sym typeface="Public Sans"/>
              </a:rPr>
              <a:t>của</a:t>
            </a:r>
            <a:r>
              <a:rPr lang="en-US" sz="5000" b="1" dirty="0">
                <a:solidFill>
                  <a:srgbClr val="5A5D58"/>
                </a:solidFill>
                <a:latin typeface="Public Sans"/>
                <a:ea typeface="Public Sans"/>
                <a:cs typeface="Public Sans"/>
                <a:sym typeface="Public Sans"/>
              </a:rPr>
              <a:t> Hive:</a:t>
            </a:r>
          </a:p>
          <a:p>
            <a:pPr marL="1079501" lvl="1" indent="-539750" algn="l">
              <a:lnSpc>
                <a:spcPts val="7000"/>
              </a:lnSpc>
              <a:buFont typeface="Arial"/>
              <a:buChar char="•"/>
            </a:pPr>
            <a:r>
              <a:rPr lang="en-US" sz="5000" dirty="0" err="1">
                <a:solidFill>
                  <a:srgbClr val="5A5D58"/>
                </a:solidFill>
                <a:latin typeface="Public Sans"/>
                <a:ea typeface="Public Sans"/>
                <a:cs typeface="Public Sans"/>
                <a:sym typeface="Public Sans"/>
              </a:rPr>
              <a:t>Thực</a:t>
            </a:r>
            <a:r>
              <a:rPr lang="en-US" sz="5000" dirty="0">
                <a:solidFill>
                  <a:srgbClr val="5A5D58"/>
                </a:solidFill>
                <a:latin typeface="Public Sans"/>
                <a:ea typeface="Public Sans"/>
                <a:cs typeface="Public Sans"/>
                <a:sym typeface="Public Sans"/>
              </a:rPr>
              <a:t> </a:t>
            </a:r>
            <a:r>
              <a:rPr lang="en-US" sz="5000" dirty="0" err="1">
                <a:solidFill>
                  <a:srgbClr val="5A5D58"/>
                </a:solidFill>
                <a:latin typeface="Public Sans"/>
                <a:ea typeface="Public Sans"/>
                <a:cs typeface="Public Sans"/>
                <a:sym typeface="Public Sans"/>
              </a:rPr>
              <a:t>hiện</a:t>
            </a:r>
            <a:r>
              <a:rPr lang="en-US" sz="5000" dirty="0">
                <a:solidFill>
                  <a:srgbClr val="5A5D58"/>
                </a:solidFill>
                <a:latin typeface="Public Sans"/>
                <a:ea typeface="Public Sans"/>
                <a:cs typeface="Public Sans"/>
                <a:sym typeface="Public Sans"/>
              </a:rPr>
              <a:t> </a:t>
            </a:r>
            <a:r>
              <a:rPr lang="en-US" sz="5000" dirty="0" err="1">
                <a:solidFill>
                  <a:srgbClr val="5A5D58"/>
                </a:solidFill>
                <a:latin typeface="Public Sans"/>
                <a:ea typeface="Public Sans"/>
                <a:cs typeface="Public Sans"/>
                <a:sym typeface="Public Sans"/>
              </a:rPr>
              <a:t>thông</a:t>
            </a:r>
            <a:r>
              <a:rPr lang="en-US" sz="5000" dirty="0">
                <a:solidFill>
                  <a:srgbClr val="5A5D58"/>
                </a:solidFill>
                <a:latin typeface="Public Sans"/>
                <a:ea typeface="Public Sans"/>
                <a:cs typeface="Public Sans"/>
                <a:sym typeface="Public Sans"/>
              </a:rPr>
              <a:t> qua SQL </a:t>
            </a:r>
            <a:r>
              <a:rPr lang="en-US" sz="5000" dirty="0" err="1">
                <a:solidFill>
                  <a:srgbClr val="5A5D58"/>
                </a:solidFill>
                <a:latin typeface="Public Sans"/>
                <a:ea typeface="Public Sans"/>
                <a:cs typeface="Public Sans"/>
                <a:sym typeface="Public Sans"/>
              </a:rPr>
              <a:t>để</a:t>
            </a:r>
            <a:r>
              <a:rPr lang="en-US" sz="5000" dirty="0">
                <a:solidFill>
                  <a:srgbClr val="5A5D58"/>
                </a:solidFill>
                <a:latin typeface="Public Sans"/>
                <a:ea typeface="Public Sans"/>
                <a:cs typeface="Public Sans"/>
                <a:sym typeface="Public Sans"/>
              </a:rPr>
              <a:t> INSERT, SELECT, UPDATE </a:t>
            </a:r>
            <a:r>
              <a:rPr lang="en-US" sz="5000" dirty="0" err="1">
                <a:solidFill>
                  <a:srgbClr val="5A5D58"/>
                </a:solidFill>
                <a:latin typeface="Public Sans"/>
                <a:ea typeface="Public Sans"/>
                <a:cs typeface="Public Sans"/>
                <a:sym typeface="Public Sans"/>
              </a:rPr>
              <a:t>và</a:t>
            </a:r>
            <a:r>
              <a:rPr lang="en-US" sz="5000" dirty="0">
                <a:solidFill>
                  <a:srgbClr val="5A5D58"/>
                </a:solidFill>
                <a:latin typeface="Public Sans"/>
                <a:ea typeface="Public Sans"/>
                <a:cs typeface="Public Sans"/>
                <a:sym typeface="Public Sans"/>
              </a:rPr>
              <a:t> </a:t>
            </a:r>
            <a:r>
              <a:rPr lang="en-US" sz="5000" dirty="0" err="1">
                <a:solidFill>
                  <a:srgbClr val="5A5D58"/>
                </a:solidFill>
                <a:latin typeface="Public Sans"/>
                <a:ea typeface="Public Sans"/>
                <a:cs typeface="Public Sans"/>
                <a:sym typeface="Public Sans"/>
              </a:rPr>
              <a:t>xóa</a:t>
            </a:r>
            <a:r>
              <a:rPr lang="en-US" sz="5000" dirty="0">
                <a:solidFill>
                  <a:srgbClr val="5A5D58"/>
                </a:solidFill>
                <a:latin typeface="Public Sans"/>
                <a:ea typeface="Public Sans"/>
                <a:cs typeface="Public Sans"/>
                <a:sym typeface="Public Sans"/>
              </a:rPr>
              <a:t> DELETE </a:t>
            </a:r>
            <a:r>
              <a:rPr lang="en-US" sz="5000" dirty="0" err="1">
                <a:solidFill>
                  <a:srgbClr val="5A5D58"/>
                </a:solidFill>
                <a:latin typeface="Public Sans"/>
                <a:ea typeface="Public Sans"/>
                <a:cs typeface="Public Sans"/>
                <a:sym typeface="Public Sans"/>
              </a:rPr>
              <a:t>dữ</a:t>
            </a:r>
            <a:r>
              <a:rPr lang="en-US" sz="5000" dirty="0">
                <a:solidFill>
                  <a:srgbClr val="5A5D58"/>
                </a:solidFill>
                <a:latin typeface="Public Sans"/>
                <a:ea typeface="Public Sans"/>
                <a:cs typeface="Public Sans"/>
                <a:sym typeface="Public Sans"/>
              </a:rPr>
              <a:t> </a:t>
            </a:r>
            <a:r>
              <a:rPr lang="en-US" sz="5000" dirty="0" err="1">
                <a:solidFill>
                  <a:srgbClr val="5A5D58"/>
                </a:solidFill>
                <a:latin typeface="Public Sans"/>
                <a:ea typeface="Public Sans"/>
                <a:cs typeface="Public Sans"/>
                <a:sym typeface="Public Sans"/>
              </a:rPr>
              <a:t>liệu</a:t>
            </a:r>
            <a:r>
              <a:rPr lang="en-US" sz="5000" dirty="0">
                <a:solidFill>
                  <a:srgbClr val="5A5D58"/>
                </a:solidFill>
                <a:latin typeface="Public Sans"/>
                <a:ea typeface="Public Sans"/>
                <a:cs typeface="Public Sans"/>
                <a:sym typeface="Public Sans"/>
              </a:rPr>
              <a:t>.</a:t>
            </a:r>
          </a:p>
        </p:txBody>
      </p:sp>
      <p:sp>
        <p:nvSpPr>
          <p:cNvPr id="13" name="TextBox 13"/>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970804"/>
          </a:xfrm>
          <a:custGeom>
            <a:avLst/>
            <a:gdLst/>
            <a:ahLst/>
            <a:cxnLst/>
            <a:rect l="l" t="t" r="r" b="b"/>
            <a:pathLst>
              <a:path w="16230600" h="7970804">
                <a:moveTo>
                  <a:pt x="0" y="0"/>
                </a:moveTo>
                <a:lnTo>
                  <a:pt x="16230600" y="0"/>
                </a:lnTo>
                <a:lnTo>
                  <a:pt x="16230600" y="7970804"/>
                </a:lnTo>
                <a:lnTo>
                  <a:pt x="0" y="7970804"/>
                </a:lnTo>
                <a:lnTo>
                  <a:pt x="0" y="0"/>
                </a:lnTo>
                <a:close/>
              </a:path>
            </a:pathLst>
          </a:custGeom>
          <a:blipFill>
            <a:blip r:embed="rId6"/>
            <a:stretch>
              <a:fillRect l="-5743" r="-5743"/>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057302" y="7488699"/>
            <a:ext cx="1393295" cy="1229583"/>
          </a:xfrm>
          <a:custGeom>
            <a:avLst/>
            <a:gdLst/>
            <a:ahLst/>
            <a:cxnLst/>
            <a:rect l="l" t="t" r="r" b="b"/>
            <a:pathLst>
              <a:path w="1393295" h="1229583">
                <a:moveTo>
                  <a:pt x="0" y="0"/>
                </a:moveTo>
                <a:lnTo>
                  <a:pt x="1393295" y="0"/>
                </a:lnTo>
                <a:lnTo>
                  <a:pt x="1393295" y="1229583"/>
                </a:lnTo>
                <a:lnTo>
                  <a:pt x="0" y="1229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a:extLst>
              <a:ext uri="{C183D7F6-B498-43B3-948B-1728B52AA6E4}">
                <adec:decorative xmlns:adec="http://schemas.microsoft.com/office/drawing/2017/decorative" val="1"/>
              </a:ext>
            </a:extLst>
          </p:cNvPr>
          <p:cNvSpPr/>
          <p:nvPr/>
        </p:nvSpPr>
        <p:spPr>
          <a:xfrm>
            <a:off x="15785688" y="5009202"/>
            <a:ext cx="917667" cy="809841"/>
          </a:xfrm>
          <a:custGeom>
            <a:avLst/>
            <a:gdLst/>
            <a:ahLst/>
            <a:cxnLst/>
            <a:rect l="l" t="t" r="r" b="b"/>
            <a:pathLst>
              <a:path w="917667" h="809841">
                <a:moveTo>
                  <a:pt x="0" y="0"/>
                </a:moveTo>
                <a:lnTo>
                  <a:pt x="917667" y="0"/>
                </a:lnTo>
                <a:lnTo>
                  <a:pt x="917667" y="809841"/>
                </a:lnTo>
                <a:lnTo>
                  <a:pt x="0" y="80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1645610" y="2775059"/>
            <a:ext cx="16642390" cy="7213727"/>
          </a:xfrm>
          <a:prstGeom prst="rect">
            <a:avLst/>
          </a:prstGeom>
        </p:spPr>
        <p:txBody>
          <a:bodyPr lIns="0" tIns="0" rIns="0" bIns="0" rtlCol="0" anchor="t">
            <a:spAutoFit/>
          </a:bodyPr>
          <a:lstStyle/>
          <a:p>
            <a:pPr algn="just">
              <a:lnSpc>
                <a:spcPts val="5104"/>
              </a:lnSpc>
            </a:pPr>
            <a:r>
              <a:rPr lang="en-US" sz="4400" b="1">
                <a:solidFill>
                  <a:srgbClr val="5A5D58"/>
                </a:solidFill>
                <a:latin typeface="Calibri (MS) Bold"/>
                <a:ea typeface="Calibri (MS) Bold"/>
                <a:cs typeface="Calibri (MS) Bold"/>
                <a:sym typeface="Calibri (MS) Bold"/>
              </a:rPr>
              <a:t>7 chương trình MapReduce (Python) xử lý dữ liệu từ bảng Hive:</a:t>
            </a:r>
          </a:p>
          <a:p>
            <a:pPr marL="949961" lvl="1" indent="-474980" algn="just">
              <a:lnSpc>
                <a:spcPts val="5104"/>
              </a:lnSpc>
              <a:buFont typeface="Arial"/>
              <a:buChar char="•"/>
            </a:pPr>
            <a:r>
              <a:rPr lang="en-US" sz="4400">
                <a:solidFill>
                  <a:srgbClr val="5A5D58"/>
                </a:solidFill>
                <a:latin typeface="Calibri (MS)"/>
                <a:ea typeface="Calibri (MS)"/>
                <a:cs typeface="Calibri (MS)"/>
                <a:sym typeface="Calibri (MS)"/>
              </a:rPr>
              <a:t>job_salary_analysis: Tính lương trung bình min/max theo job title.</a:t>
            </a:r>
          </a:p>
          <a:p>
            <a:pPr marL="949961" lvl="1" indent="-474980" algn="just">
              <a:lnSpc>
                <a:spcPts val="5104"/>
              </a:lnSpc>
              <a:buFont typeface="Arial"/>
              <a:buChar char="•"/>
            </a:pPr>
            <a:r>
              <a:rPr lang="en-US" sz="4400">
                <a:solidFill>
                  <a:srgbClr val="5A5D58"/>
                </a:solidFill>
                <a:latin typeface="Calibri (MS)"/>
                <a:ea typeface="Calibri (MS)"/>
                <a:cs typeface="Calibri (MS)"/>
                <a:sym typeface="Calibri (MS)"/>
              </a:rPr>
              <a:t>job_count_by_company: Đếm job theo công ty.</a:t>
            </a:r>
          </a:p>
          <a:p>
            <a:pPr marL="949961" lvl="1" indent="-474980" algn="just">
              <a:lnSpc>
                <a:spcPts val="5104"/>
              </a:lnSpc>
              <a:buFont typeface="Arial"/>
              <a:buChar char="•"/>
            </a:pPr>
            <a:r>
              <a:rPr lang="en-US" sz="4400">
                <a:solidFill>
                  <a:srgbClr val="5A5D58"/>
                </a:solidFill>
                <a:latin typeface="Calibri (MS)"/>
                <a:ea typeface="Calibri (MS)"/>
                <a:cs typeface="Calibri (MS)"/>
                <a:sym typeface="Calibri (MS)"/>
              </a:rPr>
              <a:t>benefit_popularity: Đếm tần suất phúc lợi.</a:t>
            </a:r>
          </a:p>
          <a:p>
            <a:pPr marL="949961" lvl="1" indent="-474980" algn="just">
              <a:lnSpc>
                <a:spcPts val="5104"/>
              </a:lnSpc>
              <a:buFont typeface="Arial"/>
              <a:buChar char="•"/>
            </a:pPr>
            <a:r>
              <a:rPr lang="en-US" sz="4400">
                <a:solidFill>
                  <a:srgbClr val="5A5D58"/>
                </a:solidFill>
                <a:latin typeface="Calibri (MS)"/>
                <a:ea typeface="Calibri (MS)"/>
                <a:cs typeface="Calibri (MS)"/>
                <a:sym typeface="Calibri (MS)"/>
              </a:rPr>
              <a:t>job_distribution_by_city: Đếm job theo thành phố.</a:t>
            </a:r>
          </a:p>
          <a:p>
            <a:pPr marL="949961" lvl="1" indent="-474980" algn="just">
              <a:lnSpc>
                <a:spcPts val="5104"/>
              </a:lnSpc>
              <a:buFont typeface="Arial"/>
              <a:buChar char="•"/>
            </a:pPr>
            <a:r>
              <a:rPr lang="en-US" sz="4400">
                <a:solidFill>
                  <a:srgbClr val="5A5D58"/>
                </a:solidFill>
                <a:latin typeface="Calibri (MS)"/>
                <a:ea typeface="Calibri (MS)"/>
                <a:cs typeface="Calibri (MS)"/>
                <a:sym typeface="Calibri (MS)"/>
              </a:rPr>
              <a:t>salary_range_analysis: Đếm job theo mức lương.</a:t>
            </a:r>
          </a:p>
          <a:p>
            <a:pPr marL="949961" lvl="1" indent="-474980" algn="just">
              <a:lnSpc>
                <a:spcPts val="5104"/>
              </a:lnSpc>
              <a:buFont typeface="Arial"/>
              <a:buChar char="•"/>
            </a:pPr>
            <a:r>
              <a:rPr lang="en-US" sz="4400">
                <a:solidFill>
                  <a:srgbClr val="5A5D58"/>
                </a:solidFill>
                <a:latin typeface="Calibri (MS)"/>
                <a:ea typeface="Calibri (MS)"/>
                <a:cs typeface="Calibri (MS)"/>
                <a:sym typeface="Calibri (MS)"/>
              </a:rPr>
              <a:t>job_posting_duration: Tính thời gian đăng job.</a:t>
            </a:r>
          </a:p>
          <a:p>
            <a:pPr marL="949961" lvl="1" indent="-474980" algn="just">
              <a:lnSpc>
                <a:spcPts val="5104"/>
              </a:lnSpc>
              <a:buFont typeface="Arial"/>
              <a:buChar char="•"/>
            </a:pPr>
            <a:r>
              <a:rPr lang="en-US" sz="4400">
                <a:solidFill>
                  <a:srgbClr val="5A5D58"/>
                </a:solidFill>
                <a:latin typeface="Calibri (MS)"/>
                <a:ea typeface="Calibri (MS)"/>
                <a:cs typeface="Calibri (MS)"/>
                <a:sym typeface="Calibri (MS)"/>
              </a:rPr>
              <a:t>currency_distribution: Phân bố tiền tệ và tỷ lệ %.</a:t>
            </a:r>
          </a:p>
          <a:p>
            <a:pPr algn="just">
              <a:lnSpc>
                <a:spcPts val="5104"/>
              </a:lnSpc>
            </a:pPr>
            <a:r>
              <a:rPr lang="en-US" sz="4400" b="1">
                <a:solidFill>
                  <a:srgbClr val="5A5D58"/>
                </a:solidFill>
                <a:latin typeface="Calibri (MS) Bold"/>
                <a:ea typeface="Calibri (MS) Bold"/>
                <a:cs typeface="Calibri (MS) Bold"/>
                <a:sym typeface="Calibri (MS) Bold"/>
              </a:rPr>
              <a:t>Đầu vào:</a:t>
            </a:r>
            <a:r>
              <a:rPr lang="en-US" sz="4400">
                <a:solidFill>
                  <a:srgbClr val="5A5D58"/>
                </a:solidFill>
                <a:latin typeface="Calibri (MS)"/>
                <a:ea typeface="Calibri (MS)"/>
                <a:cs typeface="Calibri (MS)"/>
                <a:sym typeface="Calibri (MS)"/>
              </a:rPr>
              <a:t> Bảng Hive (merge_job, job...).</a:t>
            </a:r>
          </a:p>
          <a:p>
            <a:pPr algn="just">
              <a:lnSpc>
                <a:spcPts val="5104"/>
              </a:lnSpc>
            </a:pPr>
            <a:r>
              <a:rPr lang="en-US" sz="4400" b="1">
                <a:solidFill>
                  <a:srgbClr val="5A5D58"/>
                </a:solidFill>
                <a:latin typeface="Calibri (MS) Bold"/>
                <a:ea typeface="Calibri (MS) Bold"/>
                <a:cs typeface="Calibri (MS) Bold"/>
                <a:sym typeface="Calibri (MS) Bold"/>
              </a:rPr>
              <a:t>Đầu ra:</a:t>
            </a:r>
            <a:r>
              <a:rPr lang="en-US" sz="4400">
                <a:solidFill>
                  <a:srgbClr val="5A5D58"/>
                </a:solidFill>
                <a:latin typeface="Calibri (MS)"/>
                <a:ea typeface="Calibri (MS)"/>
                <a:cs typeface="Calibri (MS)"/>
                <a:sym typeface="Calibri (MS)"/>
              </a:rPr>
              <a:t> Lưu trên HDFS.</a:t>
            </a:r>
          </a:p>
          <a:p>
            <a:pPr algn="just">
              <a:lnSpc>
                <a:spcPts val="5104"/>
              </a:lnSpc>
            </a:pPr>
            <a:endParaRPr lang="en-US" sz="4400">
              <a:solidFill>
                <a:srgbClr val="5A5D58"/>
              </a:solidFill>
              <a:latin typeface="Calibri (MS)"/>
              <a:ea typeface="Calibri (MS)"/>
              <a:cs typeface="Calibri (MS)"/>
              <a:sym typeface="Calibri (MS)"/>
            </a:endParaRPr>
          </a:p>
        </p:txBody>
      </p:sp>
      <p:sp>
        <p:nvSpPr>
          <p:cNvPr id="13" name="TextBox 13"/>
          <p:cNvSpPr txBox="1"/>
          <p:nvPr/>
        </p:nvSpPr>
        <p:spPr>
          <a:xfrm>
            <a:off x="2819816" y="1748931"/>
            <a:ext cx="12354840" cy="863600"/>
          </a:xfrm>
          <a:prstGeom prst="rect">
            <a:avLst/>
          </a:prstGeom>
        </p:spPr>
        <p:txBody>
          <a:bodyPr lIns="0" tIns="0" rIns="0" bIns="0" rtlCol="0" anchor="t">
            <a:spAutoFit/>
          </a:bodyPr>
          <a:lstStyle/>
          <a:p>
            <a:pPr algn="l">
              <a:lnSpc>
                <a:spcPts val="7000"/>
              </a:lnSpc>
              <a:spcBef>
                <a:spcPct val="0"/>
              </a:spcBef>
            </a:pPr>
            <a:r>
              <a:rPr lang="en-US" sz="5000">
                <a:solidFill>
                  <a:srgbClr val="5A5D58"/>
                </a:solidFill>
                <a:latin typeface="Public Sans"/>
                <a:ea typeface="Public Sans"/>
                <a:cs typeface="Public Sans"/>
                <a:sym typeface="Public Sans"/>
              </a:rPr>
              <a:t>Xử lý dữ liệu với MapReduce</a:t>
            </a:r>
          </a:p>
        </p:txBody>
      </p:sp>
      <p:sp>
        <p:nvSpPr>
          <p:cNvPr id="14" name="TextBox 14"/>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481867"/>
          </a:xfrm>
          <a:custGeom>
            <a:avLst/>
            <a:gdLst/>
            <a:ahLst/>
            <a:cxnLst/>
            <a:rect l="l" t="t" r="r" b="b"/>
            <a:pathLst>
              <a:path w="16230600" h="7481867">
                <a:moveTo>
                  <a:pt x="0" y="0"/>
                </a:moveTo>
                <a:lnTo>
                  <a:pt x="16230600" y="0"/>
                </a:lnTo>
                <a:lnTo>
                  <a:pt x="16230600" y="7481867"/>
                </a:lnTo>
                <a:lnTo>
                  <a:pt x="0" y="7481867"/>
                </a:lnTo>
                <a:lnTo>
                  <a:pt x="0" y="0"/>
                </a:lnTo>
                <a:close/>
              </a:path>
            </a:pathLst>
          </a:custGeom>
          <a:blipFill>
            <a:blip r:embed="rId6"/>
            <a:stretch>
              <a:fillRect l="-2323" r="-2323"/>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057302" y="7488699"/>
            <a:ext cx="1393295" cy="1229583"/>
          </a:xfrm>
          <a:custGeom>
            <a:avLst/>
            <a:gdLst/>
            <a:ahLst/>
            <a:cxnLst/>
            <a:rect l="l" t="t" r="r" b="b"/>
            <a:pathLst>
              <a:path w="1393295" h="1229583">
                <a:moveTo>
                  <a:pt x="0" y="0"/>
                </a:moveTo>
                <a:lnTo>
                  <a:pt x="1393295" y="0"/>
                </a:lnTo>
                <a:lnTo>
                  <a:pt x="1393295" y="1229583"/>
                </a:lnTo>
                <a:lnTo>
                  <a:pt x="0" y="1229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a:extLst>
              <a:ext uri="{C183D7F6-B498-43B3-948B-1728B52AA6E4}">
                <adec:decorative xmlns:adec="http://schemas.microsoft.com/office/drawing/2017/decorative" val="1"/>
              </a:ext>
            </a:extLst>
          </p:cNvPr>
          <p:cNvSpPr/>
          <p:nvPr/>
        </p:nvSpPr>
        <p:spPr>
          <a:xfrm>
            <a:off x="15785688" y="5009202"/>
            <a:ext cx="917667" cy="809841"/>
          </a:xfrm>
          <a:custGeom>
            <a:avLst/>
            <a:gdLst/>
            <a:ahLst/>
            <a:cxnLst/>
            <a:rect l="l" t="t" r="r" b="b"/>
            <a:pathLst>
              <a:path w="917667" h="809841">
                <a:moveTo>
                  <a:pt x="0" y="0"/>
                </a:moveTo>
                <a:lnTo>
                  <a:pt x="917667" y="0"/>
                </a:lnTo>
                <a:lnTo>
                  <a:pt x="917667" y="809841"/>
                </a:lnTo>
                <a:lnTo>
                  <a:pt x="0" y="80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63476" y="2574431"/>
            <a:ext cx="13622212" cy="6732612"/>
          </a:xfrm>
          <a:prstGeom prst="rect">
            <a:avLst/>
          </a:prstGeom>
        </p:spPr>
        <p:txBody>
          <a:bodyPr lIns="0" tIns="0" rIns="0" bIns="0" rtlCol="0" anchor="t">
            <a:spAutoFit/>
          </a:bodyPr>
          <a:lstStyle/>
          <a:p>
            <a:pPr marL="647700" lvl="1" indent="-323850" algn="just">
              <a:lnSpc>
                <a:spcPts val="3479"/>
              </a:lnSpc>
              <a:buFont typeface="Arial"/>
              <a:buChar char="•"/>
            </a:pPr>
            <a:r>
              <a:rPr lang="en-US" sz="3000" b="1" dirty="0" err="1">
                <a:solidFill>
                  <a:srgbClr val="5A5D58"/>
                </a:solidFill>
                <a:latin typeface="Calibri (MS) Bold"/>
                <a:ea typeface="Calibri (MS) Bold"/>
                <a:cs typeface="Calibri (MS) Bold"/>
                <a:sym typeface="Calibri (MS) Bold"/>
              </a:rPr>
              <a:t>Xây</a:t>
            </a:r>
            <a:r>
              <a:rPr lang="en-US" sz="3000" b="1" dirty="0">
                <a:solidFill>
                  <a:srgbClr val="5A5D58"/>
                </a:solidFill>
                <a:latin typeface="Calibri (MS) Bold"/>
                <a:ea typeface="Calibri (MS) Bold"/>
                <a:cs typeface="Calibri (MS) Bold"/>
                <a:sym typeface="Calibri (MS) Bold"/>
              </a:rPr>
              <a:t> </a:t>
            </a:r>
            <a:r>
              <a:rPr lang="en-US" sz="3000" b="1" dirty="0" err="1">
                <a:solidFill>
                  <a:srgbClr val="5A5D58"/>
                </a:solidFill>
                <a:latin typeface="Calibri (MS) Bold"/>
                <a:ea typeface="Calibri (MS) Bold"/>
                <a:cs typeface="Calibri (MS) Bold"/>
                <a:sym typeface="Calibri (MS) Bold"/>
              </a:rPr>
              <a:t>dựng</a:t>
            </a:r>
            <a:r>
              <a:rPr lang="en-US" sz="3000" b="1" dirty="0">
                <a:solidFill>
                  <a:srgbClr val="5A5D58"/>
                </a:solidFill>
                <a:latin typeface="Calibri (MS) Bold"/>
                <a:ea typeface="Calibri (MS) Bold"/>
                <a:cs typeface="Calibri (MS) Bold"/>
                <a:sym typeface="Calibri (MS) Bold"/>
              </a:rPr>
              <a:t> </a:t>
            </a:r>
            <a:r>
              <a:rPr lang="en-US" sz="3000" b="1" dirty="0" err="1">
                <a:solidFill>
                  <a:srgbClr val="5A5D58"/>
                </a:solidFill>
                <a:latin typeface="Calibri (MS) Bold"/>
                <a:ea typeface="Calibri (MS) Bold"/>
                <a:cs typeface="Calibri (MS) Bold"/>
                <a:sym typeface="Calibri (MS) Bold"/>
              </a:rPr>
              <a:t>ứng</a:t>
            </a:r>
            <a:r>
              <a:rPr lang="en-US" sz="3000" b="1" dirty="0">
                <a:solidFill>
                  <a:srgbClr val="5A5D58"/>
                </a:solidFill>
                <a:latin typeface="Calibri (MS) Bold"/>
                <a:ea typeface="Calibri (MS) Bold"/>
                <a:cs typeface="Calibri (MS) Bold"/>
                <a:sym typeface="Calibri (MS) Bold"/>
              </a:rPr>
              <a:t> </a:t>
            </a:r>
            <a:r>
              <a:rPr lang="en-US" sz="3000" b="1" dirty="0" err="1">
                <a:solidFill>
                  <a:srgbClr val="5A5D58"/>
                </a:solidFill>
                <a:latin typeface="Calibri (MS) Bold"/>
                <a:ea typeface="Calibri (MS) Bold"/>
                <a:cs typeface="Calibri (MS) Bold"/>
                <a:sym typeface="Calibri (MS) Bold"/>
              </a:rPr>
              <a:t>dụng</a:t>
            </a:r>
            <a:r>
              <a:rPr lang="en-US" sz="3000" b="1" dirty="0">
                <a:solidFill>
                  <a:srgbClr val="5A5D58"/>
                </a:solidFill>
                <a:latin typeface="Calibri (MS) Bold"/>
                <a:ea typeface="Calibri (MS) Bold"/>
                <a:cs typeface="Calibri (MS) Bold"/>
                <a:sym typeface="Calibri (MS) Bold"/>
              </a:rPr>
              <a:t> web </a:t>
            </a:r>
            <a:r>
              <a:rPr lang="en-US" sz="3000" b="1" dirty="0" err="1">
                <a:solidFill>
                  <a:srgbClr val="5A5D58"/>
                </a:solidFill>
                <a:latin typeface="Calibri (MS) Bold"/>
                <a:ea typeface="Calibri (MS) Bold"/>
                <a:cs typeface="Calibri (MS) Bold"/>
                <a:sym typeface="Calibri (MS) Bold"/>
              </a:rPr>
              <a:t>TopViecLam</a:t>
            </a:r>
            <a:r>
              <a:rPr lang="en-US" sz="3000" b="1" dirty="0">
                <a:solidFill>
                  <a:srgbClr val="5A5D58"/>
                </a:solidFill>
                <a:latin typeface="Calibri (MS) Bold"/>
                <a:ea typeface="Calibri (MS) Bold"/>
                <a:cs typeface="Calibri (MS) Bold"/>
                <a:sym typeface="Calibri (MS) Bold"/>
              </a:rPr>
              <a:t> </a:t>
            </a:r>
            <a:r>
              <a:rPr lang="en-US" sz="3000" b="1" dirty="0" err="1">
                <a:solidFill>
                  <a:srgbClr val="5A5D58"/>
                </a:solidFill>
                <a:latin typeface="Calibri (MS) Bold"/>
                <a:ea typeface="Calibri (MS) Bold"/>
                <a:cs typeface="Calibri (MS) Bold"/>
                <a:sym typeface="Calibri (MS) Bold"/>
              </a:rPr>
              <a:t>để</a:t>
            </a:r>
            <a:r>
              <a:rPr lang="en-US" sz="3000" b="1" dirty="0">
                <a:solidFill>
                  <a:srgbClr val="5A5D58"/>
                </a:solidFill>
                <a:latin typeface="Calibri (MS) Bold"/>
                <a:ea typeface="Calibri (MS) Bold"/>
                <a:cs typeface="Calibri (MS) Bold"/>
                <a:sym typeface="Calibri (MS) Bold"/>
              </a:rPr>
              <a:t> </a:t>
            </a:r>
            <a:r>
              <a:rPr lang="en-US" sz="3000" b="1" dirty="0" err="1">
                <a:solidFill>
                  <a:srgbClr val="5A5D58"/>
                </a:solidFill>
                <a:latin typeface="Calibri (MS) Bold"/>
                <a:ea typeface="Calibri (MS) Bold"/>
                <a:cs typeface="Calibri (MS) Bold"/>
                <a:sym typeface="Calibri (MS) Bold"/>
              </a:rPr>
              <a:t>hỗ</a:t>
            </a:r>
            <a:r>
              <a:rPr lang="en-US" sz="3000" b="1" dirty="0">
                <a:solidFill>
                  <a:srgbClr val="5A5D58"/>
                </a:solidFill>
                <a:latin typeface="Calibri (MS) Bold"/>
                <a:ea typeface="Calibri (MS) Bold"/>
                <a:cs typeface="Calibri (MS) Bold"/>
                <a:sym typeface="Calibri (MS) Bold"/>
              </a:rPr>
              <a:t> </a:t>
            </a:r>
            <a:r>
              <a:rPr lang="en-US" sz="3000" b="1" dirty="0" err="1">
                <a:solidFill>
                  <a:srgbClr val="5A5D58"/>
                </a:solidFill>
                <a:latin typeface="Calibri (MS) Bold"/>
                <a:ea typeface="Calibri (MS) Bold"/>
                <a:cs typeface="Calibri (MS) Bold"/>
                <a:sym typeface="Calibri (MS) Bold"/>
              </a:rPr>
              <a:t>trợ</a:t>
            </a:r>
            <a:r>
              <a:rPr lang="en-US" sz="3000" b="1" dirty="0">
                <a:solidFill>
                  <a:srgbClr val="5A5D58"/>
                </a:solidFill>
                <a:latin typeface="Calibri (MS) Bold"/>
                <a:ea typeface="Calibri (MS) Bold"/>
                <a:cs typeface="Calibri (MS) Bold"/>
                <a:sym typeface="Calibri (MS) Bold"/>
              </a:rPr>
              <a:t> </a:t>
            </a:r>
            <a:r>
              <a:rPr lang="en-US" sz="3000" b="1" dirty="0" err="1">
                <a:solidFill>
                  <a:srgbClr val="5A5D58"/>
                </a:solidFill>
                <a:latin typeface="Calibri (MS) Bold"/>
                <a:ea typeface="Calibri (MS) Bold"/>
                <a:cs typeface="Calibri (MS) Bold"/>
                <a:sym typeface="Calibri (MS) Bold"/>
              </a:rPr>
              <a:t>tìm</a:t>
            </a:r>
            <a:r>
              <a:rPr lang="en-US" sz="3000" b="1" dirty="0">
                <a:solidFill>
                  <a:srgbClr val="5A5D58"/>
                </a:solidFill>
                <a:latin typeface="Calibri (MS) Bold"/>
                <a:ea typeface="Calibri (MS) Bold"/>
                <a:cs typeface="Calibri (MS) Bold"/>
                <a:sym typeface="Calibri (MS) Bold"/>
              </a:rPr>
              <a:t> </a:t>
            </a:r>
            <a:r>
              <a:rPr lang="en-US" sz="3000" b="1" dirty="0" err="1">
                <a:solidFill>
                  <a:srgbClr val="5A5D58"/>
                </a:solidFill>
                <a:latin typeface="Calibri (MS) Bold"/>
                <a:ea typeface="Calibri (MS) Bold"/>
                <a:cs typeface="Calibri (MS) Bold"/>
                <a:sym typeface="Calibri (MS) Bold"/>
              </a:rPr>
              <a:t>kiếm</a:t>
            </a:r>
            <a:r>
              <a:rPr lang="en-US" sz="3000" b="1" dirty="0">
                <a:solidFill>
                  <a:srgbClr val="5A5D58"/>
                </a:solidFill>
                <a:latin typeface="Calibri (MS) Bold"/>
                <a:ea typeface="Calibri (MS) Bold"/>
                <a:cs typeface="Calibri (MS) Bold"/>
                <a:sym typeface="Calibri (MS) Bold"/>
              </a:rPr>
              <a:t> </a:t>
            </a:r>
            <a:r>
              <a:rPr lang="en-US" sz="3000" b="1" dirty="0" err="1">
                <a:solidFill>
                  <a:srgbClr val="5A5D58"/>
                </a:solidFill>
                <a:latin typeface="Calibri (MS) Bold"/>
                <a:ea typeface="Calibri (MS) Bold"/>
                <a:cs typeface="Calibri (MS) Bold"/>
                <a:sym typeface="Calibri (MS) Bold"/>
              </a:rPr>
              <a:t>việc</a:t>
            </a:r>
            <a:r>
              <a:rPr lang="en-US" sz="3000" b="1" dirty="0">
                <a:solidFill>
                  <a:srgbClr val="5A5D58"/>
                </a:solidFill>
                <a:latin typeface="Calibri (MS) Bold"/>
                <a:ea typeface="Calibri (MS) Bold"/>
                <a:cs typeface="Calibri (MS) Bold"/>
                <a:sym typeface="Calibri (MS) Bold"/>
              </a:rPr>
              <a:t> </a:t>
            </a:r>
            <a:r>
              <a:rPr lang="en-US" sz="3000" b="1" dirty="0" err="1">
                <a:solidFill>
                  <a:srgbClr val="5A5D58"/>
                </a:solidFill>
                <a:latin typeface="Calibri (MS) Bold"/>
                <a:ea typeface="Calibri (MS) Bold"/>
                <a:cs typeface="Calibri (MS) Bold"/>
                <a:sym typeface="Calibri (MS) Bold"/>
              </a:rPr>
              <a:t>làm</a:t>
            </a:r>
            <a:r>
              <a:rPr lang="en-US" sz="3000" b="1" dirty="0">
                <a:solidFill>
                  <a:srgbClr val="5A5D58"/>
                </a:solidFill>
                <a:latin typeface="Calibri (MS) Bold"/>
                <a:ea typeface="Calibri (MS) Bold"/>
                <a:cs typeface="Calibri (MS) Bold"/>
                <a:sym typeface="Calibri (MS) Bold"/>
              </a:rPr>
              <a:t>:</a:t>
            </a:r>
          </a:p>
          <a:p>
            <a:pPr marL="1295400" lvl="2" indent="-431800" algn="just">
              <a:lnSpc>
                <a:spcPts val="3479"/>
              </a:lnSpc>
              <a:buFont typeface="Arial"/>
              <a:buChar char="⚬"/>
            </a:pPr>
            <a:r>
              <a:rPr lang="en-US" sz="3000" b="1" dirty="0">
                <a:solidFill>
                  <a:srgbClr val="5A5D58"/>
                </a:solidFill>
                <a:latin typeface="Times New Roman" panose="02020603050405020304" pitchFamily="18" charset="0"/>
                <a:ea typeface="Calibri (MS) Bold"/>
                <a:cs typeface="Times New Roman" panose="02020603050405020304" pitchFamily="18" charset="0"/>
                <a:sym typeface="Calibri (MS) Bold"/>
              </a:rPr>
              <a:t>Frontend Giao </a:t>
            </a:r>
            <a:r>
              <a:rPr lang="en-US" sz="3000" b="1" dirty="0" err="1">
                <a:solidFill>
                  <a:srgbClr val="5A5D58"/>
                </a:solidFill>
                <a:latin typeface="Times New Roman" panose="02020603050405020304" pitchFamily="18" charset="0"/>
                <a:ea typeface="Calibri (MS) Bold"/>
                <a:cs typeface="Times New Roman" panose="02020603050405020304" pitchFamily="18" charset="0"/>
                <a:sym typeface="Calibri (MS) Bold"/>
              </a:rPr>
              <a:t>diện</a:t>
            </a:r>
            <a:r>
              <a:rPr lang="en-US" sz="3000" b="1" dirty="0">
                <a:solidFill>
                  <a:srgbClr val="5A5D58"/>
                </a:solidFill>
                <a:latin typeface="Times New Roman" panose="02020603050405020304" pitchFamily="18" charset="0"/>
                <a:ea typeface="Calibri (MS) Bold"/>
                <a:cs typeface="Times New Roman" panose="02020603050405020304" pitchFamily="18" charset="0"/>
                <a:sym typeface="Calibri (MS) Bold"/>
              </a:rPr>
              <a:t> bao </a:t>
            </a:r>
            <a:r>
              <a:rPr lang="en-US" sz="3000" b="1" dirty="0" err="1">
                <a:solidFill>
                  <a:srgbClr val="5A5D58"/>
                </a:solidFill>
                <a:latin typeface="Times New Roman" panose="02020603050405020304" pitchFamily="18" charset="0"/>
                <a:ea typeface="Calibri (MS) Bold"/>
                <a:cs typeface="Times New Roman" panose="02020603050405020304" pitchFamily="18" charset="0"/>
                <a:sym typeface="Calibri (MS) Bold"/>
              </a:rPr>
              <a:t>gồm</a:t>
            </a:r>
            <a:r>
              <a:rPr lang="en-US" sz="3000" b="1" dirty="0">
                <a:solidFill>
                  <a:srgbClr val="5A5D58"/>
                </a:solidFill>
                <a:latin typeface="Times New Roman" panose="02020603050405020304" pitchFamily="18" charset="0"/>
                <a:ea typeface="Calibri (MS) Bold"/>
                <a:cs typeface="Times New Roman" panose="02020603050405020304" pitchFamily="18" charset="0"/>
                <a:sym typeface="Calibri (MS) Bold"/>
              </a:rPr>
              <a:t>:</a:t>
            </a:r>
          </a:p>
          <a:p>
            <a:pPr marL="1943100" lvl="3" indent="-485775" algn="just">
              <a:lnSpc>
                <a:spcPts val="3479"/>
              </a:lnSpc>
              <a:buFont typeface="Arial"/>
              <a:buChar char="￭"/>
            </a:pP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Biểu</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mẫu</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tìm</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kiếm</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Nhập</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từ</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khóa</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chọn</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thành</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phố</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lợi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ích</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a:t>
            </a:r>
          </a:p>
          <a:p>
            <a:pPr marL="1943100" lvl="3" indent="-485775" algn="just">
              <a:lnSpc>
                <a:spcPts val="3479"/>
              </a:lnSpc>
              <a:buFont typeface="Arial"/>
              <a:buChar char="￭"/>
            </a:pP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Danh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sách</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công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việc</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Hiển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thị</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thẻ</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công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việc</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với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thông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tin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như</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tiêu</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đề</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công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ty,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lương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địa</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điểm</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lợi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ích</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thời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gian</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a:t>
            </a:r>
          </a:p>
          <a:p>
            <a:pPr marL="1943100" lvl="3" indent="-485775" algn="just">
              <a:lnSpc>
                <a:spcPts val="3479"/>
              </a:lnSpc>
              <a:buFont typeface="Arial"/>
              <a:buChar char="￭"/>
            </a:pP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Phân</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trang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Hỗ</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trợ</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điều</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hướng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qua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các</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trang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kết</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quả</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a:t>
            </a:r>
          </a:p>
          <a:p>
            <a:pPr marL="1295400" lvl="2" indent="-431800" algn="just">
              <a:lnSpc>
                <a:spcPts val="3479"/>
              </a:lnSpc>
              <a:buFont typeface="Arial"/>
              <a:buChar char="⚬"/>
            </a:pPr>
            <a:r>
              <a:rPr lang="en-US" sz="3000" b="1" dirty="0">
                <a:solidFill>
                  <a:srgbClr val="5A5D58"/>
                </a:solidFill>
                <a:latin typeface="Times New Roman" panose="02020603050405020304" pitchFamily="18" charset="0"/>
                <a:ea typeface="Calibri (MS) Bold"/>
                <a:cs typeface="Times New Roman" panose="02020603050405020304" pitchFamily="18" charset="0"/>
                <a:sym typeface="Calibri (MS) Bold"/>
              </a:rPr>
              <a:t>Backend:</a:t>
            </a:r>
          </a:p>
          <a:p>
            <a:pPr marL="1943100" lvl="3" indent="-485775" algn="just">
              <a:lnSpc>
                <a:spcPts val="3479"/>
              </a:lnSpc>
              <a:buFont typeface="Arial"/>
              <a:buChar char="￭"/>
            </a:pP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Sử</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dụng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Flask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để</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xây</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dựng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API RESTful,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kết</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nối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với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HiveServer2 qua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PyHive</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a:t>
            </a:r>
          </a:p>
          <a:p>
            <a:pPr marL="1943100" lvl="3" indent="-485775" algn="just">
              <a:lnSpc>
                <a:spcPts val="3479"/>
              </a:lnSpc>
              <a:buFont typeface="Arial"/>
              <a:buChar char="￭"/>
            </a:pP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Các endpoint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chính</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a:t>
            </a:r>
          </a:p>
          <a:p>
            <a:pPr marL="2590800" lvl="4" indent="-518160" algn="just">
              <a:lnSpc>
                <a:spcPts val="3479"/>
              </a:lnSpc>
              <a:buFont typeface="Arial"/>
              <a:buChar char="•"/>
            </a:pP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api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/jobs: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Lọc</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và</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phân</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trang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công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việc</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theo</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từ</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khóa</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lương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thành</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phố</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lợi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ích</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a:t>
            </a:r>
          </a:p>
          <a:p>
            <a:pPr marL="2590800" lvl="4" indent="-518160" algn="just">
              <a:lnSpc>
                <a:spcPts val="3479"/>
              </a:lnSpc>
              <a:buFont typeface="Arial"/>
              <a:buChar char="•"/>
            </a:pP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api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job_titles</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api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/companies: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Gợi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ý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tiêu</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đề</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công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việc</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và</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công</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ty.</a:t>
            </a:r>
          </a:p>
          <a:p>
            <a:pPr marL="2590800" lvl="4" indent="-518160" algn="just">
              <a:lnSpc>
                <a:spcPts val="3479"/>
              </a:lnSpc>
              <a:buFont typeface="Arial"/>
              <a:buChar char="•"/>
            </a:pP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api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/benefits,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api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/cities: Cung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cấp</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danh</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sách</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lợi</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ích</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và</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thành</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 </a:t>
            </a:r>
            <a:r>
              <a:rPr lang="en-US" sz="3000" dirty="0" err="1">
                <a:solidFill>
                  <a:srgbClr val="5A5D58"/>
                </a:solidFill>
                <a:latin typeface="Times New Roman" panose="02020603050405020304" pitchFamily="18" charset="0"/>
                <a:ea typeface="Calibri (MS) Bold"/>
                <a:cs typeface="Times New Roman" panose="02020603050405020304" pitchFamily="18" charset="0"/>
                <a:sym typeface="Calibri (MS) Bold"/>
              </a:rPr>
              <a:t>phố</a:t>
            </a:r>
            <a:r>
              <a:rPr lang="en-US" sz="3000" dirty="0">
                <a:solidFill>
                  <a:srgbClr val="5A5D58"/>
                </a:solidFill>
                <a:latin typeface="Times New Roman" panose="02020603050405020304" pitchFamily="18" charset="0"/>
                <a:ea typeface="Calibri (MS) Bold"/>
                <a:cs typeface="Times New Roman" panose="02020603050405020304" pitchFamily="18" charset="0"/>
                <a:sym typeface="Calibri (MS) Bold"/>
              </a:rPr>
              <a:t>.</a:t>
            </a:r>
          </a:p>
          <a:p>
            <a:pPr algn="just">
              <a:lnSpc>
                <a:spcPts val="3479"/>
              </a:lnSpc>
            </a:pPr>
            <a:endParaRPr lang="en-US" sz="3000" b="1" dirty="0">
              <a:solidFill>
                <a:srgbClr val="5A5D58"/>
              </a:solidFill>
              <a:latin typeface="Calibri (MS) Bold"/>
              <a:ea typeface="Calibri (MS) Bold"/>
              <a:cs typeface="Calibri (MS) Bold"/>
              <a:sym typeface="Calibri (MS) Bold"/>
            </a:endParaRPr>
          </a:p>
        </p:txBody>
      </p:sp>
      <p:sp>
        <p:nvSpPr>
          <p:cNvPr id="13" name="TextBox 13"/>
          <p:cNvSpPr txBox="1"/>
          <p:nvPr/>
        </p:nvSpPr>
        <p:spPr>
          <a:xfrm>
            <a:off x="2819816" y="1748931"/>
            <a:ext cx="12354840" cy="863600"/>
          </a:xfrm>
          <a:prstGeom prst="rect">
            <a:avLst/>
          </a:prstGeom>
        </p:spPr>
        <p:txBody>
          <a:bodyPr lIns="0" tIns="0" rIns="0" bIns="0" rtlCol="0" anchor="t">
            <a:spAutoFit/>
          </a:bodyPr>
          <a:lstStyle/>
          <a:p>
            <a:pPr algn="l">
              <a:lnSpc>
                <a:spcPts val="7000"/>
              </a:lnSpc>
              <a:spcBef>
                <a:spcPct val="0"/>
              </a:spcBef>
            </a:pPr>
            <a:r>
              <a:rPr lang="en-US" sz="5000">
                <a:solidFill>
                  <a:srgbClr val="5A5D58"/>
                </a:solidFill>
                <a:latin typeface="Public Sans"/>
                <a:ea typeface="Public Sans"/>
                <a:cs typeface="Public Sans"/>
                <a:sym typeface="Public Sans"/>
              </a:rPr>
              <a:t>Phát triển ứng dụng web</a:t>
            </a:r>
          </a:p>
        </p:txBody>
      </p:sp>
      <p:sp>
        <p:nvSpPr>
          <p:cNvPr id="14" name="TextBox 14"/>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481867"/>
          </a:xfrm>
          <a:custGeom>
            <a:avLst/>
            <a:gdLst/>
            <a:ahLst/>
            <a:cxnLst/>
            <a:rect l="l" t="t" r="r" b="b"/>
            <a:pathLst>
              <a:path w="16230600" h="7481867">
                <a:moveTo>
                  <a:pt x="0" y="0"/>
                </a:moveTo>
                <a:lnTo>
                  <a:pt x="16230600" y="0"/>
                </a:lnTo>
                <a:lnTo>
                  <a:pt x="16230600" y="7481867"/>
                </a:lnTo>
                <a:lnTo>
                  <a:pt x="0" y="7481867"/>
                </a:lnTo>
                <a:lnTo>
                  <a:pt x="0" y="0"/>
                </a:lnTo>
                <a:close/>
              </a:path>
            </a:pathLst>
          </a:custGeom>
          <a:blipFill>
            <a:blip r:embed="rId6"/>
            <a:stretch>
              <a:fillRect l="-2323" r="-2323"/>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057302" y="7488699"/>
            <a:ext cx="1393295" cy="1229583"/>
          </a:xfrm>
          <a:custGeom>
            <a:avLst/>
            <a:gdLst/>
            <a:ahLst/>
            <a:cxnLst/>
            <a:rect l="l" t="t" r="r" b="b"/>
            <a:pathLst>
              <a:path w="1393295" h="1229583">
                <a:moveTo>
                  <a:pt x="0" y="0"/>
                </a:moveTo>
                <a:lnTo>
                  <a:pt x="1393295" y="0"/>
                </a:lnTo>
                <a:lnTo>
                  <a:pt x="1393295" y="1229583"/>
                </a:lnTo>
                <a:lnTo>
                  <a:pt x="0" y="1229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2240441" y="2612531"/>
            <a:ext cx="3160610" cy="2031261"/>
          </a:xfrm>
          <a:custGeom>
            <a:avLst/>
            <a:gdLst/>
            <a:ahLst/>
            <a:cxnLst/>
            <a:rect l="l" t="t" r="r" b="b"/>
            <a:pathLst>
              <a:path w="3160610" h="2031261">
                <a:moveTo>
                  <a:pt x="0" y="0"/>
                </a:moveTo>
                <a:lnTo>
                  <a:pt x="3160610" y="0"/>
                </a:lnTo>
                <a:lnTo>
                  <a:pt x="3160610" y="2031261"/>
                </a:lnTo>
                <a:lnTo>
                  <a:pt x="0" y="2031261"/>
                </a:lnTo>
                <a:lnTo>
                  <a:pt x="0" y="0"/>
                </a:lnTo>
                <a:close/>
              </a:path>
            </a:pathLst>
          </a:custGeom>
          <a:blipFill>
            <a:blip r:embed="rId13"/>
            <a:stretch>
              <a:fillRect/>
            </a:stretch>
          </a:blipFill>
        </p:spPr>
      </p:sp>
      <p:sp>
        <p:nvSpPr>
          <p:cNvPr id="12" name="Freeform 12"/>
          <p:cNvSpPr/>
          <p:nvPr/>
        </p:nvSpPr>
        <p:spPr>
          <a:xfrm>
            <a:off x="4733885" y="5309651"/>
            <a:ext cx="3196260" cy="2022448"/>
          </a:xfrm>
          <a:custGeom>
            <a:avLst/>
            <a:gdLst/>
            <a:ahLst/>
            <a:cxnLst/>
            <a:rect l="l" t="t" r="r" b="b"/>
            <a:pathLst>
              <a:path w="3196260" h="2022448">
                <a:moveTo>
                  <a:pt x="0" y="0"/>
                </a:moveTo>
                <a:lnTo>
                  <a:pt x="3196260" y="0"/>
                </a:lnTo>
                <a:lnTo>
                  <a:pt x="3196260" y="2022448"/>
                </a:lnTo>
                <a:lnTo>
                  <a:pt x="0" y="2022448"/>
                </a:lnTo>
                <a:lnTo>
                  <a:pt x="0" y="0"/>
                </a:lnTo>
                <a:close/>
              </a:path>
            </a:pathLst>
          </a:custGeom>
          <a:blipFill>
            <a:blip r:embed="rId14"/>
            <a:stretch>
              <a:fillRect/>
            </a:stretch>
          </a:blipFill>
        </p:spPr>
      </p:sp>
      <p:sp>
        <p:nvSpPr>
          <p:cNvPr id="13" name="Freeform 13"/>
          <p:cNvSpPr/>
          <p:nvPr/>
        </p:nvSpPr>
        <p:spPr>
          <a:xfrm>
            <a:off x="1239511" y="5219055"/>
            <a:ext cx="3326394" cy="2113044"/>
          </a:xfrm>
          <a:custGeom>
            <a:avLst/>
            <a:gdLst/>
            <a:ahLst/>
            <a:cxnLst/>
            <a:rect l="l" t="t" r="r" b="b"/>
            <a:pathLst>
              <a:path w="3326394" h="2113044">
                <a:moveTo>
                  <a:pt x="0" y="0"/>
                </a:moveTo>
                <a:lnTo>
                  <a:pt x="3326394" y="0"/>
                </a:lnTo>
                <a:lnTo>
                  <a:pt x="3326394" y="2113044"/>
                </a:lnTo>
                <a:lnTo>
                  <a:pt x="0" y="2113044"/>
                </a:lnTo>
                <a:lnTo>
                  <a:pt x="0" y="0"/>
                </a:lnTo>
                <a:close/>
              </a:path>
            </a:pathLst>
          </a:custGeom>
          <a:blipFill>
            <a:blip r:embed="rId15"/>
            <a:stretch>
              <a:fillRect/>
            </a:stretch>
          </a:blipFill>
        </p:spPr>
      </p:sp>
      <p:sp>
        <p:nvSpPr>
          <p:cNvPr id="14" name="Freeform 14"/>
          <p:cNvSpPr/>
          <p:nvPr/>
        </p:nvSpPr>
        <p:spPr>
          <a:xfrm>
            <a:off x="8169422" y="2622056"/>
            <a:ext cx="9118480" cy="6428529"/>
          </a:xfrm>
          <a:custGeom>
            <a:avLst/>
            <a:gdLst/>
            <a:ahLst/>
            <a:cxnLst/>
            <a:rect l="l" t="t" r="r" b="b"/>
            <a:pathLst>
              <a:path w="9118480" h="6428529">
                <a:moveTo>
                  <a:pt x="0" y="0"/>
                </a:moveTo>
                <a:lnTo>
                  <a:pt x="9118480" y="0"/>
                </a:lnTo>
                <a:lnTo>
                  <a:pt x="9118480" y="6428529"/>
                </a:lnTo>
                <a:lnTo>
                  <a:pt x="0" y="6428529"/>
                </a:lnTo>
                <a:lnTo>
                  <a:pt x="0" y="0"/>
                </a:lnTo>
                <a:close/>
              </a:path>
            </a:pathLst>
          </a:custGeom>
          <a:blipFill>
            <a:blip r:embed="rId16"/>
            <a:stretch>
              <a:fillRect/>
            </a:stretch>
          </a:blipFill>
        </p:spPr>
      </p:sp>
      <p:sp>
        <p:nvSpPr>
          <p:cNvPr id="15" name="TextBox 15"/>
          <p:cNvSpPr txBox="1"/>
          <p:nvPr/>
        </p:nvSpPr>
        <p:spPr>
          <a:xfrm>
            <a:off x="2819816" y="1748931"/>
            <a:ext cx="12354840" cy="863600"/>
          </a:xfrm>
          <a:prstGeom prst="rect">
            <a:avLst/>
          </a:prstGeom>
        </p:spPr>
        <p:txBody>
          <a:bodyPr lIns="0" tIns="0" rIns="0" bIns="0" rtlCol="0" anchor="t">
            <a:spAutoFit/>
          </a:bodyPr>
          <a:lstStyle/>
          <a:p>
            <a:pPr algn="l">
              <a:lnSpc>
                <a:spcPts val="7000"/>
              </a:lnSpc>
              <a:spcBef>
                <a:spcPct val="0"/>
              </a:spcBef>
            </a:pPr>
            <a:r>
              <a:rPr lang="en-US" sz="5000">
                <a:solidFill>
                  <a:srgbClr val="5A5D58"/>
                </a:solidFill>
                <a:latin typeface="Public Sans"/>
                <a:ea typeface="Public Sans"/>
                <a:cs typeface="Public Sans"/>
                <a:sym typeface="Public Sans"/>
              </a:rPr>
              <a:t>Phát triển ứng dụng web</a:t>
            </a:r>
          </a:p>
        </p:txBody>
      </p:sp>
      <p:sp>
        <p:nvSpPr>
          <p:cNvPr id="16" name="TextBox 16"/>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481867"/>
          </a:xfrm>
          <a:custGeom>
            <a:avLst/>
            <a:gdLst/>
            <a:ahLst/>
            <a:cxnLst/>
            <a:rect l="l" t="t" r="r" b="b"/>
            <a:pathLst>
              <a:path w="16230600" h="7481867">
                <a:moveTo>
                  <a:pt x="0" y="0"/>
                </a:moveTo>
                <a:lnTo>
                  <a:pt x="16230600" y="0"/>
                </a:lnTo>
                <a:lnTo>
                  <a:pt x="16230600" y="7481867"/>
                </a:lnTo>
                <a:lnTo>
                  <a:pt x="0" y="7481867"/>
                </a:lnTo>
                <a:lnTo>
                  <a:pt x="0" y="0"/>
                </a:lnTo>
                <a:close/>
              </a:path>
            </a:pathLst>
          </a:custGeom>
          <a:blipFill>
            <a:blip r:embed="rId6"/>
            <a:stretch>
              <a:fillRect l="-2323" r="-2323"/>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057302" y="7488699"/>
            <a:ext cx="1393295" cy="1229583"/>
          </a:xfrm>
          <a:custGeom>
            <a:avLst/>
            <a:gdLst/>
            <a:ahLst/>
            <a:cxnLst/>
            <a:rect l="l" t="t" r="r" b="b"/>
            <a:pathLst>
              <a:path w="1393295" h="1229583">
                <a:moveTo>
                  <a:pt x="0" y="0"/>
                </a:moveTo>
                <a:lnTo>
                  <a:pt x="1393295" y="0"/>
                </a:lnTo>
                <a:lnTo>
                  <a:pt x="1393295" y="1229583"/>
                </a:lnTo>
                <a:lnTo>
                  <a:pt x="0" y="1229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a:extLst>
              <a:ext uri="{C183D7F6-B498-43B3-948B-1728B52AA6E4}">
                <adec:decorative xmlns:adec="http://schemas.microsoft.com/office/drawing/2017/decorative" val="1"/>
              </a:ext>
            </a:extLst>
          </p:cNvPr>
          <p:cNvSpPr/>
          <p:nvPr/>
        </p:nvSpPr>
        <p:spPr>
          <a:xfrm>
            <a:off x="15785688" y="5009202"/>
            <a:ext cx="917667" cy="809841"/>
          </a:xfrm>
          <a:custGeom>
            <a:avLst/>
            <a:gdLst/>
            <a:ahLst/>
            <a:cxnLst/>
            <a:rect l="l" t="t" r="r" b="b"/>
            <a:pathLst>
              <a:path w="917667" h="809841">
                <a:moveTo>
                  <a:pt x="0" y="0"/>
                </a:moveTo>
                <a:lnTo>
                  <a:pt x="917667" y="0"/>
                </a:lnTo>
                <a:lnTo>
                  <a:pt x="917667" y="809841"/>
                </a:lnTo>
                <a:lnTo>
                  <a:pt x="0" y="80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7779239" y="3520365"/>
            <a:ext cx="10091882" cy="5638839"/>
          </a:xfrm>
          <a:custGeom>
            <a:avLst/>
            <a:gdLst/>
            <a:ahLst/>
            <a:cxnLst/>
            <a:rect l="l" t="t" r="r" b="b"/>
            <a:pathLst>
              <a:path w="10091882" h="5638839">
                <a:moveTo>
                  <a:pt x="0" y="0"/>
                </a:moveTo>
                <a:lnTo>
                  <a:pt x="10091882" y="0"/>
                </a:lnTo>
                <a:lnTo>
                  <a:pt x="10091882" y="5638839"/>
                </a:lnTo>
                <a:lnTo>
                  <a:pt x="0" y="5638839"/>
                </a:lnTo>
                <a:lnTo>
                  <a:pt x="0" y="0"/>
                </a:lnTo>
                <a:close/>
              </a:path>
            </a:pathLst>
          </a:custGeom>
          <a:blipFill>
            <a:blip r:embed="rId13"/>
            <a:stretch>
              <a:fillRect/>
            </a:stretch>
          </a:blipFill>
        </p:spPr>
      </p:sp>
      <p:sp>
        <p:nvSpPr>
          <p:cNvPr id="13" name="TextBox 13"/>
          <p:cNvSpPr txBox="1"/>
          <p:nvPr/>
        </p:nvSpPr>
        <p:spPr>
          <a:xfrm>
            <a:off x="2163476" y="2777677"/>
            <a:ext cx="12668596" cy="2070706"/>
          </a:xfrm>
          <a:prstGeom prst="rect">
            <a:avLst/>
          </a:prstGeom>
        </p:spPr>
        <p:txBody>
          <a:bodyPr lIns="0" tIns="0" rIns="0" bIns="0" rtlCol="0" anchor="t">
            <a:spAutoFit/>
          </a:bodyPr>
          <a:lstStyle/>
          <a:p>
            <a:pPr algn="just">
              <a:lnSpc>
                <a:spcPts val="5213"/>
              </a:lnSpc>
            </a:pPr>
            <a:r>
              <a:rPr lang="en-US" sz="4494">
                <a:solidFill>
                  <a:srgbClr val="5A5D58"/>
                </a:solidFill>
                <a:latin typeface="Calibri (MS)"/>
                <a:ea typeface="Calibri (MS)"/>
                <a:cs typeface="Calibri (MS)"/>
                <a:sym typeface="Calibri (MS)"/>
              </a:rPr>
              <a:t>Dữ liệu được trực quan hóa bằng Power BI, kết nối HiveServer2 qua ODBC.</a:t>
            </a:r>
          </a:p>
          <a:p>
            <a:pPr algn="just">
              <a:lnSpc>
                <a:spcPts val="5213"/>
              </a:lnSpc>
            </a:pPr>
            <a:endParaRPr lang="en-US" sz="4494">
              <a:solidFill>
                <a:srgbClr val="5A5D58"/>
              </a:solidFill>
              <a:latin typeface="Calibri (MS)"/>
              <a:ea typeface="Calibri (MS)"/>
              <a:cs typeface="Calibri (MS)"/>
              <a:sym typeface="Calibri (MS)"/>
            </a:endParaRPr>
          </a:p>
        </p:txBody>
      </p:sp>
      <p:sp>
        <p:nvSpPr>
          <p:cNvPr id="14" name="TextBox 14"/>
          <p:cNvSpPr txBox="1"/>
          <p:nvPr/>
        </p:nvSpPr>
        <p:spPr>
          <a:xfrm>
            <a:off x="2819816" y="1748931"/>
            <a:ext cx="12354840" cy="863600"/>
          </a:xfrm>
          <a:prstGeom prst="rect">
            <a:avLst/>
          </a:prstGeom>
        </p:spPr>
        <p:txBody>
          <a:bodyPr lIns="0" tIns="0" rIns="0" bIns="0" rtlCol="0" anchor="t">
            <a:spAutoFit/>
          </a:bodyPr>
          <a:lstStyle/>
          <a:p>
            <a:pPr algn="l">
              <a:lnSpc>
                <a:spcPts val="7000"/>
              </a:lnSpc>
              <a:spcBef>
                <a:spcPct val="0"/>
              </a:spcBef>
            </a:pPr>
            <a:r>
              <a:rPr lang="en-US" sz="5000">
                <a:solidFill>
                  <a:srgbClr val="5A5D58"/>
                </a:solidFill>
                <a:latin typeface="Public Sans"/>
                <a:ea typeface="Public Sans"/>
                <a:cs typeface="Public Sans"/>
                <a:sym typeface="Public Sans"/>
              </a:rPr>
              <a:t>Trực quan hóa dữ liệu với PowerBI</a:t>
            </a:r>
          </a:p>
        </p:txBody>
      </p:sp>
      <p:sp>
        <p:nvSpPr>
          <p:cNvPr id="15" name="TextBox 15"/>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28700" y="1568718"/>
            <a:ext cx="16230600" cy="7149564"/>
          </a:xfrm>
          <a:custGeom>
            <a:avLst/>
            <a:gdLst/>
            <a:ahLst/>
            <a:cxnLst/>
            <a:rect l="l" t="t" r="r" b="b"/>
            <a:pathLst>
              <a:path w="16230600" h="7149564">
                <a:moveTo>
                  <a:pt x="0" y="0"/>
                </a:moveTo>
                <a:lnTo>
                  <a:pt x="16230600" y="0"/>
                </a:lnTo>
                <a:lnTo>
                  <a:pt x="16230600" y="7149564"/>
                </a:lnTo>
                <a:lnTo>
                  <a:pt x="0" y="7149564"/>
                </a:lnTo>
                <a:lnTo>
                  <a:pt x="0" y="0"/>
                </a:lnTo>
                <a:close/>
              </a:path>
            </a:pathLst>
          </a:custGeom>
          <a:blipFill>
            <a:blip r:embed="rId6"/>
            <a:stretch>
              <a:fillRect/>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0" y="5028585"/>
            <a:ext cx="2399967" cy="2117971"/>
          </a:xfrm>
          <a:custGeom>
            <a:avLst/>
            <a:gdLst/>
            <a:ahLst/>
            <a:cxnLst/>
            <a:rect l="l" t="t" r="r" b="b"/>
            <a:pathLst>
              <a:path w="2399967" h="2117971">
                <a:moveTo>
                  <a:pt x="0" y="0"/>
                </a:moveTo>
                <a:lnTo>
                  <a:pt x="2399967" y="0"/>
                </a:lnTo>
                <a:lnTo>
                  <a:pt x="2399967" y="2117971"/>
                </a:lnTo>
                <a:lnTo>
                  <a:pt x="0" y="21179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122675" y="7697530"/>
            <a:ext cx="3900485" cy="4746165"/>
          </a:xfrm>
          <a:custGeom>
            <a:avLst/>
            <a:gdLst/>
            <a:ahLst/>
            <a:cxnLst/>
            <a:rect l="l" t="t" r="r" b="b"/>
            <a:pathLst>
              <a:path w="3900485" h="4746165">
                <a:moveTo>
                  <a:pt x="3900484" y="0"/>
                </a:moveTo>
                <a:lnTo>
                  <a:pt x="0" y="0"/>
                </a:lnTo>
                <a:lnTo>
                  <a:pt x="0" y="4746166"/>
                </a:lnTo>
                <a:lnTo>
                  <a:pt x="3900484" y="4746166"/>
                </a:lnTo>
                <a:lnTo>
                  <a:pt x="3900484"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3054912" y="1639125"/>
            <a:ext cx="9254785" cy="1635040"/>
          </a:xfrm>
          <a:prstGeom prst="rect">
            <a:avLst/>
          </a:prstGeom>
        </p:spPr>
        <p:txBody>
          <a:bodyPr lIns="0" tIns="0" rIns="0" bIns="0" rtlCol="0" anchor="t">
            <a:spAutoFit/>
          </a:bodyPr>
          <a:lstStyle/>
          <a:p>
            <a:pPr algn="l">
              <a:lnSpc>
                <a:spcPts val="13304"/>
              </a:lnSpc>
              <a:spcBef>
                <a:spcPct val="0"/>
              </a:spcBef>
            </a:pPr>
            <a:r>
              <a:rPr lang="en-US" sz="9503">
                <a:solidFill>
                  <a:srgbClr val="5A5D58"/>
                </a:solidFill>
                <a:latin typeface="Public Sans"/>
                <a:ea typeface="Public Sans"/>
                <a:cs typeface="Public Sans"/>
                <a:sym typeface="Public Sans"/>
              </a:rPr>
              <a:t>KẾT LUẬN</a:t>
            </a:r>
          </a:p>
        </p:txBody>
      </p:sp>
      <p:sp>
        <p:nvSpPr>
          <p:cNvPr id="12" name="TextBox 12"/>
          <p:cNvSpPr txBox="1"/>
          <p:nvPr/>
        </p:nvSpPr>
        <p:spPr>
          <a:xfrm>
            <a:off x="2157513" y="3226540"/>
            <a:ext cx="14417151" cy="5281890"/>
          </a:xfrm>
          <a:prstGeom prst="rect">
            <a:avLst/>
          </a:prstGeom>
        </p:spPr>
        <p:txBody>
          <a:bodyPr lIns="0" tIns="0" rIns="0" bIns="0" rtlCol="0" anchor="t">
            <a:spAutoFit/>
          </a:bodyPr>
          <a:lstStyle/>
          <a:p>
            <a:pPr algn="just">
              <a:lnSpc>
                <a:spcPts val="3479"/>
              </a:lnSpc>
            </a:pPr>
            <a:r>
              <a:rPr lang="en-US" sz="3000" b="1" dirty="0">
                <a:solidFill>
                  <a:srgbClr val="000000"/>
                </a:solidFill>
                <a:latin typeface="Calibri (MS) Bold"/>
                <a:ea typeface="Calibri (MS) Bold"/>
                <a:cs typeface="Calibri (MS) Bold"/>
                <a:sym typeface="Calibri (MS) Bold"/>
              </a:rPr>
              <a:t>Thành </a:t>
            </a:r>
            <a:r>
              <a:rPr lang="en-US" sz="3000" b="1" dirty="0" err="1">
                <a:solidFill>
                  <a:srgbClr val="000000"/>
                </a:solidFill>
                <a:latin typeface="Calibri (MS) Bold"/>
                <a:ea typeface="Calibri (MS) Bold"/>
                <a:cs typeface="Calibri (MS) Bold"/>
                <a:sym typeface="Calibri (MS) Bold"/>
              </a:rPr>
              <a:t>tựu</a:t>
            </a:r>
            <a:r>
              <a:rPr lang="en-US" sz="3000" b="1" dirty="0">
                <a:solidFill>
                  <a:srgbClr val="000000"/>
                </a:solidFill>
                <a:latin typeface="Calibri (MS) Bold"/>
                <a:ea typeface="Calibri (MS) Bold"/>
                <a:cs typeface="Calibri (MS) Bold"/>
                <a:sym typeface="Calibri (MS) Bold"/>
              </a:rPr>
              <a:t> </a:t>
            </a:r>
            <a:r>
              <a:rPr lang="en-US" sz="3000" b="1" dirty="0" err="1">
                <a:solidFill>
                  <a:srgbClr val="000000"/>
                </a:solidFill>
                <a:latin typeface="Calibri (MS) Bold"/>
                <a:ea typeface="Calibri (MS) Bold"/>
                <a:cs typeface="Calibri (MS) Bold"/>
                <a:sym typeface="Calibri (MS) Bold"/>
              </a:rPr>
              <a:t>chính</a:t>
            </a:r>
            <a:r>
              <a:rPr lang="en-US" sz="3000" b="1" dirty="0">
                <a:solidFill>
                  <a:srgbClr val="000000"/>
                </a:solidFill>
                <a:latin typeface="Calibri (MS) Bold"/>
                <a:ea typeface="Calibri (MS) Bold"/>
                <a:cs typeface="Calibri (MS) Bold"/>
                <a:sym typeface="Calibri (MS) Bold"/>
              </a:rPr>
              <a:t>:</a:t>
            </a:r>
          </a:p>
          <a:p>
            <a:pPr marL="539749" lvl="1" indent="-269875" algn="just">
              <a:lnSpc>
                <a:spcPts val="2899"/>
              </a:lnSpc>
              <a:buFont typeface="Arial"/>
              <a:buChar char="•"/>
            </a:pPr>
            <a:r>
              <a:rPr lang="en-US" sz="2499" dirty="0" err="1">
                <a:solidFill>
                  <a:srgbClr val="000000"/>
                </a:solidFill>
                <a:latin typeface="Calibri (MS)"/>
                <a:ea typeface="Calibri (MS)"/>
                <a:cs typeface="Calibri (MS)"/>
                <a:sym typeface="Calibri (MS)"/>
              </a:rPr>
              <a:t>Xây</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dựng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hệ</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thống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phân</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tích</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và</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tìm</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kiếm</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việc</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làm</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dựa</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trên</a:t>
            </a:r>
            <a:r>
              <a:rPr lang="en-US" sz="2499" dirty="0">
                <a:solidFill>
                  <a:srgbClr val="000000"/>
                </a:solidFill>
                <a:latin typeface="Calibri (MS)"/>
                <a:ea typeface="Calibri (MS)"/>
                <a:cs typeface="Calibri (MS)"/>
                <a:sym typeface="Calibri (MS)"/>
              </a:rPr>
              <a:t> Big Data </a:t>
            </a:r>
            <a:r>
              <a:rPr lang="en-US" sz="2499" dirty="0" err="1">
                <a:solidFill>
                  <a:srgbClr val="000000"/>
                </a:solidFill>
                <a:latin typeface="Calibri (MS)"/>
                <a:ea typeface="Calibri (MS)"/>
                <a:cs typeface="Calibri (MS)"/>
                <a:sym typeface="Calibri (MS)"/>
              </a:rPr>
              <a:t>từ</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VietnamWorks</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và</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CareerViet</a:t>
            </a:r>
            <a:r>
              <a:rPr lang="en-US" sz="2499" dirty="0">
                <a:solidFill>
                  <a:srgbClr val="000000"/>
                </a:solidFill>
                <a:latin typeface="Calibri (MS)"/>
                <a:ea typeface="Calibri (MS)"/>
                <a:cs typeface="Calibri (MS)"/>
                <a:sym typeface="Calibri (MS)"/>
              </a:rPr>
              <a:t>.</a:t>
            </a:r>
          </a:p>
          <a:p>
            <a:pPr marL="539749" lvl="1" indent="-269875" algn="just">
              <a:lnSpc>
                <a:spcPts val="2899"/>
              </a:lnSpc>
              <a:buFont typeface="Arial"/>
              <a:buChar char="•"/>
            </a:pPr>
            <a:r>
              <a:rPr lang="en-US" sz="2499" dirty="0" err="1">
                <a:solidFill>
                  <a:srgbClr val="000000"/>
                </a:solidFill>
                <a:latin typeface="Calibri (MS)"/>
                <a:ea typeface="Calibri (MS)"/>
                <a:cs typeface="Calibri (MS)"/>
                <a:sym typeface="Calibri (MS)"/>
              </a:rPr>
              <a:t>Thiết</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lập</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hạ</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tầng</a:t>
            </a:r>
            <a:r>
              <a:rPr lang="en-US" sz="2499" dirty="0">
                <a:solidFill>
                  <a:srgbClr val="000000"/>
                </a:solidFill>
                <a:latin typeface="Calibri (MS)"/>
                <a:ea typeface="Calibri (MS)"/>
                <a:cs typeface="Calibri (MS)"/>
                <a:sym typeface="Calibri (MS)"/>
              </a:rPr>
              <a:t> Hadoop, Hive, MySQL </a:t>
            </a:r>
            <a:r>
              <a:rPr lang="en-US" sz="2499" dirty="0" err="1">
                <a:solidFill>
                  <a:srgbClr val="000000"/>
                </a:solidFill>
                <a:latin typeface="Calibri (MS)"/>
                <a:ea typeface="Calibri (MS)"/>
                <a:cs typeface="Calibri (MS)"/>
                <a:sym typeface="Calibri (MS)"/>
              </a:rPr>
              <a:t>Metastore</a:t>
            </a:r>
            <a:r>
              <a:rPr lang="en-US" sz="2499" dirty="0">
                <a:solidFill>
                  <a:srgbClr val="000000"/>
                </a:solidFill>
                <a:latin typeface="Calibri (MS)"/>
                <a:ea typeface="Calibri (MS)"/>
                <a:cs typeface="Calibri (MS)"/>
                <a:sym typeface="Calibri (MS)"/>
              </a:rPr>
              <a:t>, HiveServer2 </a:t>
            </a:r>
            <a:r>
              <a:rPr lang="en-US" sz="2499" dirty="0" err="1">
                <a:solidFill>
                  <a:srgbClr val="000000"/>
                </a:solidFill>
                <a:latin typeface="Calibri (MS)"/>
                <a:ea typeface="Calibri (MS)"/>
                <a:cs typeface="Calibri (MS)"/>
                <a:sym typeface="Calibri (MS)"/>
              </a:rPr>
              <a:t>trên</a:t>
            </a:r>
            <a:r>
              <a:rPr lang="en-US" sz="2499" dirty="0">
                <a:solidFill>
                  <a:srgbClr val="000000"/>
                </a:solidFill>
                <a:latin typeface="Calibri (MS)"/>
                <a:ea typeface="Calibri (MS)"/>
                <a:cs typeface="Calibri (MS)"/>
                <a:sym typeface="Calibri (MS)"/>
              </a:rPr>
              <a:t> Ubuntu; Hadoop, Sqoop </a:t>
            </a:r>
            <a:r>
              <a:rPr lang="en-US" sz="2499" dirty="0" err="1">
                <a:solidFill>
                  <a:srgbClr val="000000"/>
                </a:solidFill>
                <a:latin typeface="Calibri (MS)"/>
                <a:ea typeface="Calibri (MS)"/>
                <a:cs typeface="Calibri (MS)"/>
                <a:sym typeface="Calibri (MS)"/>
              </a:rPr>
              <a:t>trên</a:t>
            </a:r>
            <a:r>
              <a:rPr lang="en-US" sz="2499" dirty="0">
                <a:solidFill>
                  <a:srgbClr val="000000"/>
                </a:solidFill>
                <a:latin typeface="Calibri (MS)"/>
                <a:ea typeface="Calibri (MS)"/>
                <a:cs typeface="Calibri (MS)"/>
                <a:sym typeface="Calibri (MS)"/>
              </a:rPr>
              <a:t> Windows.</a:t>
            </a:r>
          </a:p>
          <a:p>
            <a:pPr marL="539749" lvl="1" indent="-269875" algn="just">
              <a:lnSpc>
                <a:spcPts val="2899"/>
              </a:lnSpc>
              <a:buFont typeface="Arial"/>
              <a:buChar char="•"/>
            </a:pPr>
            <a:r>
              <a:rPr lang="en-US" sz="2499" dirty="0">
                <a:solidFill>
                  <a:srgbClr val="000000"/>
                </a:solidFill>
                <a:latin typeface="Calibri (MS)"/>
                <a:ea typeface="Calibri (MS)"/>
                <a:cs typeface="Calibri (MS)"/>
                <a:sym typeface="Calibri (MS)"/>
              </a:rPr>
              <a:t>Thu </a:t>
            </a:r>
            <a:r>
              <a:rPr lang="en-US" sz="2499" dirty="0" err="1">
                <a:solidFill>
                  <a:srgbClr val="000000"/>
                </a:solidFill>
                <a:latin typeface="Calibri (MS)"/>
                <a:ea typeface="Calibri (MS)"/>
                <a:cs typeface="Calibri (MS)"/>
                <a:sym typeface="Calibri (MS)"/>
              </a:rPr>
              <a:t>thập</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làm</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sạch</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chuẩn</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hóa</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dữ</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liệu</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lưu</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trữ</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trên</a:t>
            </a:r>
            <a:r>
              <a:rPr lang="en-US" sz="2499" dirty="0">
                <a:solidFill>
                  <a:srgbClr val="000000"/>
                </a:solidFill>
                <a:latin typeface="Calibri (MS)"/>
                <a:ea typeface="Calibri (MS)"/>
                <a:cs typeface="Calibri (MS)"/>
                <a:sym typeface="Calibri (MS)"/>
              </a:rPr>
              <a:t> HDFS (/user/b2hhduser/data/, /user/hive/warehouse/</a:t>
            </a:r>
            <a:r>
              <a:rPr lang="en-US" sz="2499" dirty="0" err="1">
                <a:solidFill>
                  <a:srgbClr val="000000"/>
                </a:solidFill>
                <a:latin typeface="Calibri (MS)"/>
                <a:ea typeface="Calibri (MS)"/>
                <a:cs typeface="Calibri (MS)"/>
                <a:sym typeface="Calibri (MS)"/>
              </a:rPr>
              <a:t>work.db</a:t>
            </a:r>
            <a:r>
              <a:rPr lang="en-US" sz="2499" dirty="0">
                <a:solidFill>
                  <a:srgbClr val="000000"/>
                </a:solidFill>
                <a:latin typeface="Calibri (MS)"/>
                <a:ea typeface="Calibri (MS)"/>
                <a:cs typeface="Calibri (MS)"/>
                <a:sym typeface="Calibri (MS)"/>
              </a:rPr>
              <a:t>/), Hive </a:t>
            </a:r>
            <a:r>
              <a:rPr lang="en-US" sz="2499" dirty="0" err="1">
                <a:solidFill>
                  <a:srgbClr val="000000"/>
                </a:solidFill>
                <a:latin typeface="Calibri (MS)"/>
                <a:ea typeface="Calibri (MS)"/>
                <a:cs typeface="Calibri (MS)"/>
                <a:sym typeface="Calibri (MS)"/>
              </a:rPr>
              <a:t>và</a:t>
            </a:r>
            <a:r>
              <a:rPr lang="en-US" sz="2499" dirty="0">
                <a:solidFill>
                  <a:srgbClr val="000000"/>
                </a:solidFill>
                <a:latin typeface="Calibri (MS)"/>
                <a:ea typeface="Calibri (MS)"/>
                <a:cs typeface="Calibri (MS)"/>
                <a:sym typeface="Calibri (MS)"/>
              </a:rPr>
              <a:t> MongoDB.</a:t>
            </a:r>
          </a:p>
          <a:p>
            <a:pPr marL="539749" lvl="1" indent="-269875" algn="just">
              <a:lnSpc>
                <a:spcPts val="2899"/>
              </a:lnSpc>
              <a:buFont typeface="Arial"/>
              <a:buChar char="•"/>
            </a:pPr>
            <a:r>
              <a:rPr lang="en-US" sz="2499" dirty="0" err="1">
                <a:solidFill>
                  <a:srgbClr val="000000"/>
                </a:solidFill>
                <a:latin typeface="Calibri (MS)"/>
                <a:ea typeface="Calibri (MS)"/>
                <a:cs typeface="Calibri (MS)"/>
                <a:sym typeface="Calibri (MS)"/>
              </a:rPr>
              <a:t>Phát</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triển</a:t>
            </a:r>
            <a:r>
              <a:rPr lang="en-US" sz="2499" dirty="0">
                <a:solidFill>
                  <a:srgbClr val="000000"/>
                </a:solidFill>
                <a:latin typeface="Calibri (MS)"/>
                <a:ea typeface="Calibri (MS)"/>
                <a:cs typeface="Calibri (MS)"/>
                <a:sym typeface="Calibri (MS)"/>
              </a:rPr>
              <a:t> 7 </a:t>
            </a:r>
            <a:r>
              <a:rPr lang="en-US" sz="2499" dirty="0" err="1">
                <a:solidFill>
                  <a:srgbClr val="000000"/>
                </a:solidFill>
                <a:latin typeface="Calibri (MS)"/>
                <a:ea typeface="Calibri (MS)"/>
                <a:cs typeface="Calibri (MS)"/>
                <a:sym typeface="Calibri (MS)"/>
              </a:rPr>
              <a:t>chương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trình</a:t>
            </a:r>
            <a:r>
              <a:rPr lang="en-US" sz="2499" dirty="0">
                <a:solidFill>
                  <a:srgbClr val="000000"/>
                </a:solidFill>
                <a:latin typeface="Calibri (MS)"/>
                <a:ea typeface="Calibri (MS)"/>
                <a:cs typeface="Calibri (MS)"/>
                <a:sym typeface="Calibri (MS)"/>
              </a:rPr>
              <a:t> MapReduce </a:t>
            </a:r>
            <a:r>
              <a:rPr lang="en-US" sz="2499" dirty="0" err="1">
                <a:solidFill>
                  <a:srgbClr val="000000"/>
                </a:solidFill>
                <a:latin typeface="Calibri (MS)"/>
                <a:ea typeface="Calibri (MS)"/>
                <a:cs typeface="Calibri (MS)"/>
                <a:sym typeface="Calibri (MS)"/>
              </a:rPr>
              <a:t>phân</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tích</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lương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thành</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phố</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lợi</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ích</a:t>
            </a:r>
            <a:r>
              <a:rPr lang="en-US" sz="2499" dirty="0">
                <a:solidFill>
                  <a:srgbClr val="000000"/>
                </a:solidFill>
                <a:latin typeface="Calibri (MS)"/>
                <a:ea typeface="Calibri (MS)"/>
                <a:cs typeface="Calibri (MS)"/>
                <a:sym typeface="Calibri (MS)"/>
              </a:rPr>
              <a:t>, xu </a:t>
            </a:r>
            <a:r>
              <a:rPr lang="en-US" sz="2499" dirty="0" err="1">
                <a:solidFill>
                  <a:srgbClr val="000000"/>
                </a:solidFill>
                <a:latin typeface="Calibri (MS)"/>
                <a:ea typeface="Calibri (MS)"/>
                <a:cs typeface="Calibri (MS)"/>
                <a:sym typeface="Calibri (MS)"/>
              </a:rPr>
              <a:t>hướng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tuyển</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dụng</a:t>
            </a:r>
            <a:r>
              <a:rPr lang="en-US" sz="2499" dirty="0">
                <a:solidFill>
                  <a:srgbClr val="000000"/>
                </a:solidFill>
                <a:latin typeface="Calibri (MS)"/>
                <a:ea typeface="Calibri (MS)"/>
                <a:cs typeface="Calibri (MS)"/>
                <a:sym typeface="Calibri (MS)"/>
              </a:rPr>
              <a:t>.</a:t>
            </a:r>
          </a:p>
          <a:p>
            <a:pPr marL="539749" lvl="1" indent="-269875" algn="just">
              <a:lnSpc>
                <a:spcPts val="2899"/>
              </a:lnSpc>
              <a:buFont typeface="Arial"/>
              <a:buChar char="•"/>
            </a:pPr>
            <a:r>
              <a:rPr lang="en-US" sz="2499" dirty="0" err="1">
                <a:solidFill>
                  <a:srgbClr val="000000"/>
                </a:solidFill>
                <a:latin typeface="Calibri (MS)"/>
                <a:ea typeface="Calibri (MS)"/>
                <a:cs typeface="Calibri (MS)"/>
                <a:sym typeface="Calibri (MS)"/>
              </a:rPr>
              <a:t>Ứng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dụng</a:t>
            </a:r>
            <a:r>
              <a:rPr lang="en-US" sz="2499" dirty="0">
                <a:solidFill>
                  <a:srgbClr val="000000"/>
                </a:solidFill>
                <a:latin typeface="Calibri (MS)"/>
                <a:ea typeface="Calibri (MS)"/>
                <a:cs typeface="Calibri (MS)"/>
                <a:sym typeface="Calibri (MS)"/>
              </a:rPr>
              <a:t> web </a:t>
            </a:r>
            <a:r>
              <a:rPr lang="en-US" sz="2499" dirty="0" err="1">
                <a:solidFill>
                  <a:srgbClr val="000000"/>
                </a:solidFill>
                <a:latin typeface="Calibri (MS)"/>
                <a:ea typeface="Calibri (MS)"/>
                <a:cs typeface="Calibri (MS)"/>
                <a:sym typeface="Calibri (MS)"/>
              </a:rPr>
              <a:t>TopViecLam</a:t>
            </a:r>
            <a:r>
              <a:rPr lang="en-US" sz="2499" dirty="0">
                <a:solidFill>
                  <a:srgbClr val="000000"/>
                </a:solidFill>
                <a:latin typeface="Calibri (MS)"/>
                <a:ea typeface="Calibri (MS)"/>
                <a:cs typeface="Calibri (MS)"/>
                <a:sym typeface="Calibri (MS)"/>
              </a:rPr>
              <a:t> (HTML/CSS/JavaScript, Flask) </a:t>
            </a:r>
            <a:r>
              <a:rPr lang="en-US" sz="2499" dirty="0" err="1">
                <a:solidFill>
                  <a:srgbClr val="000000"/>
                </a:solidFill>
                <a:latin typeface="Calibri (MS)"/>
                <a:ea typeface="Calibri (MS)"/>
                <a:cs typeface="Calibri (MS)"/>
                <a:sym typeface="Calibri (MS)"/>
              </a:rPr>
              <a:t>hỗ</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trợ</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tìm</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kiếm</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lọc</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phân</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trang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việc</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làm</a:t>
            </a:r>
            <a:r>
              <a:rPr lang="en-US" sz="2499" dirty="0">
                <a:solidFill>
                  <a:srgbClr val="000000"/>
                </a:solidFill>
                <a:latin typeface="Calibri (MS)"/>
                <a:ea typeface="Calibri (MS)"/>
                <a:cs typeface="Calibri (MS)"/>
                <a:sym typeface="Calibri (MS)"/>
              </a:rPr>
              <a:t>.</a:t>
            </a:r>
          </a:p>
          <a:p>
            <a:pPr marL="539749" lvl="1" indent="-269875" algn="just">
              <a:lnSpc>
                <a:spcPts val="2899"/>
              </a:lnSpc>
              <a:buFont typeface="Arial"/>
              <a:buChar char="•"/>
            </a:pPr>
            <a:r>
              <a:rPr lang="en-US" sz="2499" dirty="0" err="1">
                <a:solidFill>
                  <a:srgbClr val="000000"/>
                </a:solidFill>
                <a:latin typeface="Calibri (MS)"/>
                <a:ea typeface="Calibri (MS)"/>
                <a:cs typeface="Calibri (MS)"/>
                <a:sym typeface="Calibri (MS)"/>
              </a:rPr>
              <a:t>PowerBI</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trực</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quan</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hóa</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dữ</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liệu</a:t>
            </a:r>
            <a:r>
              <a:rPr lang="en-US" sz="2499" dirty="0">
                <a:solidFill>
                  <a:srgbClr val="000000"/>
                </a:solidFill>
                <a:latin typeface="Calibri (MS)"/>
                <a:ea typeface="Calibri (MS)"/>
                <a:cs typeface="Calibri (MS)"/>
                <a:sym typeface="Calibri (MS)"/>
              </a:rPr>
              <a:t> qua ODBC (</a:t>
            </a:r>
            <a:r>
              <a:rPr lang="en-US" sz="2499" dirty="0" err="1">
                <a:solidFill>
                  <a:srgbClr val="000000"/>
                </a:solidFill>
                <a:latin typeface="Calibri (MS)"/>
                <a:ea typeface="Calibri (MS)"/>
                <a:cs typeface="Calibri (MS)"/>
                <a:sym typeface="Calibri (MS)"/>
              </a:rPr>
              <a:t>biểu</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đồ</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công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việc</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lương</a:t>
            </a:r>
            <a:r>
              <a:rPr lang="en-US" sz="2499" dirty="0">
                <a:solidFill>
                  <a:srgbClr val="000000"/>
                </a:solidFill>
                <a:latin typeface="Calibri (MS)"/>
                <a:ea typeface="Calibri (MS)"/>
                <a:cs typeface="Calibri (MS)"/>
                <a:sym typeface="Calibri (MS)"/>
              </a:rPr>
              <a:t>, xu </a:t>
            </a:r>
            <a:r>
              <a:rPr lang="en-US" sz="2499" dirty="0" err="1">
                <a:solidFill>
                  <a:srgbClr val="000000"/>
                </a:solidFill>
                <a:latin typeface="Calibri (MS)"/>
                <a:ea typeface="Calibri (MS)"/>
                <a:cs typeface="Calibri (MS)"/>
                <a:sym typeface="Calibri (MS)"/>
              </a:rPr>
              <a:t>hướng</a:t>
            </a:r>
            <a:r>
              <a:rPr lang="en-US" sz="2499" dirty="0">
                <a:solidFill>
                  <a:srgbClr val="000000"/>
                </a:solidFill>
                <a:latin typeface="Calibri (MS)"/>
                <a:ea typeface="Calibri (MS)"/>
                <a:cs typeface="Calibri (MS)"/>
                <a:sym typeface="Calibri (MS)"/>
              </a:rPr>
              <a:t>).</a:t>
            </a:r>
          </a:p>
          <a:p>
            <a:pPr marL="539749" lvl="1" indent="-269875" algn="just">
              <a:lnSpc>
                <a:spcPts val="2899"/>
              </a:lnSpc>
              <a:buFont typeface="Arial"/>
              <a:buChar char="•"/>
            </a:pPr>
            <a:r>
              <a:rPr lang="en-US" sz="2499" dirty="0">
                <a:solidFill>
                  <a:srgbClr val="000000"/>
                </a:solidFill>
                <a:latin typeface="Calibri (MS)"/>
                <a:ea typeface="Calibri (MS)"/>
                <a:cs typeface="Calibri (MS)"/>
                <a:sym typeface="Calibri (MS)"/>
              </a:rPr>
              <a:t>Sao </a:t>
            </a:r>
            <a:r>
              <a:rPr lang="en-US" sz="2499" dirty="0" err="1">
                <a:solidFill>
                  <a:srgbClr val="000000"/>
                </a:solidFill>
                <a:latin typeface="Calibri (MS)"/>
                <a:ea typeface="Calibri (MS)"/>
                <a:cs typeface="Calibri (MS)"/>
                <a:sym typeface="Calibri (MS)"/>
              </a:rPr>
              <a:t>lưu</a:t>
            </a:r>
            <a:r>
              <a:rPr lang="en-US" sz="2499" dirty="0">
                <a:solidFill>
                  <a:srgbClr val="000000"/>
                </a:solidFill>
                <a:latin typeface="Calibri (MS)"/>
                <a:ea typeface="Calibri (MS)"/>
                <a:cs typeface="Calibri (MS)"/>
                <a:sym typeface="Calibri (MS)"/>
              </a:rPr>
              <a:t>/</a:t>
            </a:r>
            <a:r>
              <a:rPr lang="en-US" sz="2499" dirty="0" err="1">
                <a:solidFill>
                  <a:srgbClr val="000000"/>
                </a:solidFill>
                <a:latin typeface="Calibri (MS)"/>
                <a:ea typeface="Calibri (MS)"/>
                <a:cs typeface="Calibri (MS)"/>
                <a:sym typeface="Calibri (MS)"/>
              </a:rPr>
              <a:t>phục</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hồi</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dữ</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liệu</a:t>
            </a:r>
            <a:r>
              <a:rPr lang="en-US" sz="2499" dirty="0">
                <a:solidFill>
                  <a:srgbClr val="000000"/>
                </a:solidFill>
                <a:latin typeface="Calibri (MS)"/>
                <a:ea typeface="Calibri (MS)"/>
                <a:cs typeface="Calibri (MS)"/>
                <a:sym typeface="Calibri (MS)"/>
              </a:rPr>
              <a:t> (HDFS, MySQL); </a:t>
            </a:r>
            <a:r>
              <a:rPr lang="en-US" sz="2499" dirty="0" err="1">
                <a:solidFill>
                  <a:srgbClr val="000000"/>
                </a:solidFill>
                <a:latin typeface="Calibri (MS)"/>
                <a:ea typeface="Calibri (MS)"/>
                <a:cs typeface="Calibri (MS)"/>
                <a:sym typeface="Calibri (MS)"/>
              </a:rPr>
              <a:t>thao</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tác</a:t>
            </a:r>
            <a:r>
              <a:rPr lang="en-US" sz="2499" dirty="0">
                <a:solidFill>
                  <a:srgbClr val="000000"/>
                </a:solidFill>
                <a:latin typeface="Calibri (MS)"/>
                <a:ea typeface="Calibri (MS)"/>
                <a:cs typeface="Calibri (MS)"/>
                <a:sym typeface="Calibri (MS)"/>
              </a:rPr>
              <a:t> CRUD </a:t>
            </a:r>
            <a:r>
              <a:rPr lang="en-US" sz="2499" dirty="0" err="1">
                <a:solidFill>
                  <a:srgbClr val="000000"/>
                </a:solidFill>
                <a:latin typeface="Calibri (MS)"/>
                <a:ea typeface="Calibri (MS)"/>
                <a:cs typeface="Calibri (MS)"/>
                <a:sym typeface="Calibri (MS)"/>
              </a:rPr>
              <a:t>trên</a:t>
            </a:r>
            <a:r>
              <a:rPr lang="en-US" sz="2499" dirty="0">
                <a:solidFill>
                  <a:srgbClr val="000000"/>
                </a:solidFill>
                <a:latin typeface="Calibri (MS)"/>
                <a:ea typeface="Calibri (MS)"/>
                <a:cs typeface="Calibri (MS)"/>
                <a:sym typeface="Calibri (MS)"/>
              </a:rPr>
              <a:t> Hive </a:t>
            </a:r>
            <a:r>
              <a:rPr lang="en-US" sz="2499" dirty="0" err="1">
                <a:solidFill>
                  <a:srgbClr val="000000"/>
                </a:solidFill>
                <a:latin typeface="Calibri (MS)"/>
                <a:ea typeface="Calibri (MS)"/>
                <a:cs typeface="Calibri (MS)"/>
                <a:sym typeface="Calibri (MS)"/>
              </a:rPr>
              <a:t>Metastore</a:t>
            </a:r>
            <a:r>
              <a:rPr lang="en-US" sz="2499" dirty="0">
                <a:solidFill>
                  <a:srgbClr val="000000"/>
                </a:solidFill>
                <a:latin typeface="Calibri (MS)"/>
                <a:ea typeface="Calibri (MS)"/>
                <a:cs typeface="Calibri (MS)"/>
                <a:sym typeface="Calibri (MS)"/>
              </a:rPr>
              <a:t>;</a:t>
            </a:r>
          </a:p>
          <a:p>
            <a:pPr algn="just">
              <a:lnSpc>
                <a:spcPts val="3479"/>
              </a:lnSpc>
            </a:pPr>
            <a:r>
              <a:rPr lang="en-US" sz="3000" b="1" dirty="0">
                <a:solidFill>
                  <a:srgbClr val="000000"/>
                </a:solidFill>
                <a:latin typeface="Calibri (MS) Bold"/>
                <a:ea typeface="Calibri (MS) Bold"/>
                <a:cs typeface="Calibri (MS) Bold"/>
                <a:sym typeface="Calibri (MS) Bold"/>
              </a:rPr>
              <a:t>Ý </a:t>
            </a:r>
            <a:r>
              <a:rPr lang="en-US" sz="3000" b="1" dirty="0" err="1">
                <a:solidFill>
                  <a:srgbClr val="000000"/>
                </a:solidFill>
                <a:latin typeface="Calibri (MS) Bold"/>
                <a:ea typeface="Calibri (MS) Bold"/>
                <a:cs typeface="Calibri (MS) Bold"/>
                <a:sym typeface="Calibri (MS) Bold"/>
              </a:rPr>
              <a:t>nghĩa</a:t>
            </a:r>
            <a:r>
              <a:rPr lang="en-US" sz="3000" b="1" dirty="0">
                <a:solidFill>
                  <a:srgbClr val="000000"/>
                </a:solidFill>
                <a:latin typeface="Calibri (MS) Bold"/>
                <a:ea typeface="Calibri (MS) Bold"/>
                <a:cs typeface="Calibri (MS) Bold"/>
                <a:sym typeface="Calibri (MS) Bold"/>
              </a:rPr>
              <a:t>:</a:t>
            </a:r>
          </a:p>
          <a:p>
            <a:pPr marL="539749" lvl="1" indent="-269875" algn="just">
              <a:lnSpc>
                <a:spcPts val="2899"/>
              </a:lnSpc>
              <a:buFont typeface="Arial"/>
              <a:buChar char="•"/>
            </a:pPr>
            <a:r>
              <a:rPr lang="en-US" sz="2499" dirty="0">
                <a:solidFill>
                  <a:srgbClr val="000000"/>
                </a:solidFill>
                <a:latin typeface="Calibri (MS)"/>
                <a:ea typeface="Calibri (MS)"/>
                <a:cs typeface="Calibri (MS)"/>
                <a:sym typeface="Calibri (MS)"/>
              </a:rPr>
              <a:t>Cung </a:t>
            </a:r>
            <a:r>
              <a:rPr lang="en-US" sz="2499" dirty="0" err="1">
                <a:solidFill>
                  <a:srgbClr val="000000"/>
                </a:solidFill>
                <a:latin typeface="Calibri (MS)"/>
                <a:ea typeface="Calibri (MS)"/>
                <a:cs typeface="Calibri (MS)"/>
                <a:sym typeface="Calibri (MS)"/>
              </a:rPr>
              <a:t>cấp</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công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cụ</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tìm</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kiếm</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việc</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làm</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hiệu</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quả</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hỗ</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trợ</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người</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lao</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động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và</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nhà</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tuyển</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dụng</a:t>
            </a:r>
            <a:r>
              <a:rPr lang="en-US" sz="2499" dirty="0">
                <a:solidFill>
                  <a:srgbClr val="000000"/>
                </a:solidFill>
                <a:latin typeface="Calibri (MS)"/>
                <a:ea typeface="Calibri (MS)"/>
                <a:cs typeface="Calibri (MS)"/>
                <a:sym typeface="Calibri (MS)"/>
              </a:rPr>
              <a:t>.</a:t>
            </a:r>
          </a:p>
          <a:p>
            <a:pPr marL="539749" lvl="1" indent="-269875" algn="just">
              <a:lnSpc>
                <a:spcPts val="2899"/>
              </a:lnSpc>
              <a:buFont typeface="Arial"/>
              <a:buChar char="•"/>
            </a:pPr>
            <a:r>
              <a:rPr lang="en-US" sz="2499" dirty="0" err="1">
                <a:solidFill>
                  <a:srgbClr val="000000"/>
                </a:solidFill>
                <a:latin typeface="Calibri (MS)"/>
                <a:ea typeface="Calibri (MS)"/>
                <a:cs typeface="Calibri (MS)"/>
                <a:sym typeface="Calibri (MS)"/>
              </a:rPr>
              <a:t>Phân</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tích</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thị</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trường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lao</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động</a:t>
            </a:r>
            <a:r>
              <a:rPr lang="en-US" sz="2499" dirty="0">
                <a:solidFill>
                  <a:srgbClr val="000000"/>
                </a:solidFill>
                <a:latin typeface="Calibri (MS)"/>
                <a:ea typeface="Calibri (MS)"/>
                <a:cs typeface="Calibri (MS)"/>
                <a:sym typeface="Calibri (MS)"/>
              </a:rPr>
              <a:t> Việt Nam qua MapReduce </a:t>
            </a:r>
            <a:r>
              <a:rPr lang="en-US" sz="2499" dirty="0" err="1">
                <a:solidFill>
                  <a:srgbClr val="000000"/>
                </a:solidFill>
                <a:latin typeface="Calibri (MS)"/>
                <a:ea typeface="Calibri (MS)"/>
                <a:cs typeface="Calibri (MS)"/>
                <a:sym typeface="Calibri (MS)"/>
              </a:rPr>
              <a:t>và</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PowerBI</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đóng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góp</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cho</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nghiên</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cứu</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kỹ</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năng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và</a:t>
            </a:r>
            <a:r>
              <a:rPr lang="en-US" sz="2499" dirty="0">
                <a:solidFill>
                  <a:srgbClr val="000000"/>
                </a:solidFill>
                <a:latin typeface="Calibri (MS)"/>
                <a:ea typeface="Calibri (MS)"/>
                <a:cs typeface="Calibri (MS)"/>
                <a:sym typeface="Calibri (MS)"/>
              </a:rPr>
              <a:t> xu </a:t>
            </a:r>
            <a:r>
              <a:rPr lang="en-US" sz="2499" dirty="0" err="1">
                <a:solidFill>
                  <a:srgbClr val="000000"/>
                </a:solidFill>
                <a:latin typeface="Calibri (MS)"/>
                <a:ea typeface="Calibri (MS)"/>
                <a:cs typeface="Calibri (MS)"/>
                <a:sym typeface="Calibri (MS)"/>
              </a:rPr>
              <a:t>hướng</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tuyển</a:t>
            </a:r>
            <a:r>
              <a:rPr lang="en-US" sz="2499" dirty="0">
                <a:solidFill>
                  <a:srgbClr val="000000"/>
                </a:solidFill>
                <a:latin typeface="Calibri (MS)"/>
                <a:ea typeface="Calibri (MS)"/>
                <a:cs typeface="Calibri (MS)"/>
                <a:sym typeface="Calibri (MS)"/>
              </a:rPr>
              <a:t> </a:t>
            </a:r>
            <a:r>
              <a:rPr lang="en-US" sz="2499" dirty="0" err="1">
                <a:solidFill>
                  <a:srgbClr val="000000"/>
                </a:solidFill>
                <a:latin typeface="Calibri (MS)"/>
                <a:ea typeface="Calibri (MS)"/>
                <a:cs typeface="Calibri (MS)"/>
                <a:sym typeface="Calibri (MS)"/>
              </a:rPr>
              <a:t>dụng</a:t>
            </a:r>
            <a:r>
              <a:rPr lang="en-US" sz="2499" dirty="0">
                <a:solidFill>
                  <a:srgbClr val="000000"/>
                </a:solidFill>
                <a:latin typeface="Calibri (MS)"/>
                <a:ea typeface="Calibri (MS)"/>
                <a:cs typeface="Calibri (MS)"/>
                <a:sym typeface="Calibri (MS)"/>
              </a:rPr>
              <a:t>.</a:t>
            </a:r>
          </a:p>
        </p:txBody>
      </p:sp>
      <p:sp>
        <p:nvSpPr>
          <p:cNvPr id="13" name="TextBox 13"/>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149564"/>
          </a:xfrm>
          <a:custGeom>
            <a:avLst/>
            <a:gdLst/>
            <a:ahLst/>
            <a:cxnLst/>
            <a:rect l="l" t="t" r="r" b="b"/>
            <a:pathLst>
              <a:path w="16230600" h="7149564">
                <a:moveTo>
                  <a:pt x="0" y="0"/>
                </a:moveTo>
                <a:lnTo>
                  <a:pt x="16230600" y="0"/>
                </a:lnTo>
                <a:lnTo>
                  <a:pt x="16230600" y="7149564"/>
                </a:lnTo>
                <a:lnTo>
                  <a:pt x="0" y="7149564"/>
                </a:lnTo>
                <a:lnTo>
                  <a:pt x="0" y="0"/>
                </a:lnTo>
                <a:close/>
              </a:path>
            </a:pathLst>
          </a:custGeom>
          <a:blipFill>
            <a:blip r:embed="rId6"/>
            <a:stretch>
              <a:fillRect/>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4191629" y="1121924"/>
            <a:ext cx="1012565" cy="893589"/>
          </a:xfrm>
          <a:custGeom>
            <a:avLst/>
            <a:gdLst/>
            <a:ahLst/>
            <a:cxnLst/>
            <a:rect l="l" t="t" r="r" b="b"/>
            <a:pathLst>
              <a:path w="1012565" h="893589">
                <a:moveTo>
                  <a:pt x="0" y="0"/>
                </a:moveTo>
                <a:lnTo>
                  <a:pt x="1012565" y="0"/>
                </a:lnTo>
                <a:lnTo>
                  <a:pt x="1012565" y="893588"/>
                </a:lnTo>
                <a:lnTo>
                  <a:pt x="0" y="8935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a:off x="12090685" y="786042"/>
            <a:ext cx="1773770" cy="1565352"/>
          </a:xfrm>
          <a:custGeom>
            <a:avLst/>
            <a:gdLst/>
            <a:ahLst/>
            <a:cxnLst/>
            <a:rect l="l" t="t" r="r" b="b"/>
            <a:pathLst>
              <a:path w="1773770" h="1565352">
                <a:moveTo>
                  <a:pt x="0" y="0"/>
                </a:moveTo>
                <a:lnTo>
                  <a:pt x="1773770" y="0"/>
                </a:lnTo>
                <a:lnTo>
                  <a:pt x="1773770" y="1565352"/>
                </a:lnTo>
                <a:lnTo>
                  <a:pt x="0" y="15653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2370401" flipH="1">
            <a:off x="14668670" y="5992649"/>
            <a:ext cx="4741365" cy="5769360"/>
          </a:xfrm>
          <a:custGeom>
            <a:avLst/>
            <a:gdLst/>
            <a:ahLst/>
            <a:cxnLst/>
            <a:rect l="l" t="t" r="r" b="b"/>
            <a:pathLst>
              <a:path w="4741365" h="5769360">
                <a:moveTo>
                  <a:pt x="4741364" y="0"/>
                </a:moveTo>
                <a:lnTo>
                  <a:pt x="0" y="0"/>
                </a:lnTo>
                <a:lnTo>
                  <a:pt x="0" y="5769359"/>
                </a:lnTo>
                <a:lnTo>
                  <a:pt x="4741364" y="5769359"/>
                </a:lnTo>
                <a:lnTo>
                  <a:pt x="4741364"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4516608" y="1872173"/>
            <a:ext cx="9254785" cy="1766280"/>
          </a:xfrm>
          <a:prstGeom prst="rect">
            <a:avLst/>
          </a:prstGeom>
        </p:spPr>
        <p:txBody>
          <a:bodyPr lIns="0" tIns="0" rIns="0" bIns="0" rtlCol="0" anchor="t">
            <a:spAutoFit/>
          </a:bodyPr>
          <a:lstStyle/>
          <a:p>
            <a:pPr algn="ctr">
              <a:lnSpc>
                <a:spcPts val="14424"/>
              </a:lnSpc>
              <a:spcBef>
                <a:spcPct val="0"/>
              </a:spcBef>
            </a:pPr>
            <a:r>
              <a:rPr lang="en-US" sz="10303">
                <a:solidFill>
                  <a:srgbClr val="5A5D58"/>
                </a:solidFill>
                <a:latin typeface="Public Sans"/>
                <a:ea typeface="Public Sans"/>
                <a:cs typeface="Public Sans"/>
                <a:sym typeface="Public Sans"/>
              </a:rPr>
              <a:t>Analysis</a:t>
            </a:r>
          </a:p>
        </p:txBody>
      </p:sp>
      <p:sp>
        <p:nvSpPr>
          <p:cNvPr id="12" name="Freeform 12">
            <a:extLst>
              <a:ext uri="{C183D7F6-B498-43B3-948B-1728B52AA6E4}">
                <adec:decorative xmlns:adec="http://schemas.microsoft.com/office/drawing/2017/decorative" val="1"/>
              </a:ext>
            </a:extLst>
          </p:cNvPr>
          <p:cNvSpPr/>
          <p:nvPr/>
        </p:nvSpPr>
        <p:spPr>
          <a:xfrm rot="4914624" flipH="1">
            <a:off x="-1876316" y="-66482"/>
            <a:ext cx="4231413" cy="5148843"/>
          </a:xfrm>
          <a:custGeom>
            <a:avLst/>
            <a:gdLst/>
            <a:ahLst/>
            <a:cxnLst/>
            <a:rect l="l" t="t" r="r" b="b"/>
            <a:pathLst>
              <a:path w="4231413" h="5148843">
                <a:moveTo>
                  <a:pt x="4231412" y="0"/>
                </a:moveTo>
                <a:lnTo>
                  <a:pt x="0" y="0"/>
                </a:lnTo>
                <a:lnTo>
                  <a:pt x="0" y="5148843"/>
                </a:lnTo>
                <a:lnTo>
                  <a:pt x="4231412" y="5148843"/>
                </a:lnTo>
                <a:lnTo>
                  <a:pt x="4231412"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a:extLst>
              <a:ext uri="{C183D7F6-B498-43B3-948B-1728B52AA6E4}">
                <adec:decorative xmlns:adec="http://schemas.microsoft.com/office/drawing/2017/decorative" val="1"/>
              </a:ext>
            </a:extLst>
          </p:cNvPr>
          <p:cNvSpPr/>
          <p:nvPr/>
        </p:nvSpPr>
        <p:spPr>
          <a:xfrm>
            <a:off x="1817079" y="8156996"/>
            <a:ext cx="1012565" cy="893589"/>
          </a:xfrm>
          <a:custGeom>
            <a:avLst/>
            <a:gdLst/>
            <a:ahLst/>
            <a:cxnLst/>
            <a:rect l="l" t="t" r="r" b="b"/>
            <a:pathLst>
              <a:path w="1012565" h="893589">
                <a:moveTo>
                  <a:pt x="0" y="0"/>
                </a:moveTo>
                <a:lnTo>
                  <a:pt x="1012565" y="0"/>
                </a:lnTo>
                <a:lnTo>
                  <a:pt x="1012565" y="893589"/>
                </a:lnTo>
                <a:lnTo>
                  <a:pt x="0" y="893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a:extLst>
              <a:ext uri="{C183D7F6-B498-43B3-948B-1728B52AA6E4}">
                <adec:decorative xmlns:adec="http://schemas.microsoft.com/office/drawing/2017/decorative" val="1"/>
              </a:ext>
            </a:extLst>
          </p:cNvPr>
          <p:cNvSpPr/>
          <p:nvPr/>
        </p:nvSpPr>
        <p:spPr>
          <a:xfrm>
            <a:off x="3085919" y="7821114"/>
            <a:ext cx="1773770" cy="1565352"/>
          </a:xfrm>
          <a:custGeom>
            <a:avLst/>
            <a:gdLst/>
            <a:ahLst/>
            <a:cxnLst/>
            <a:rect l="l" t="t" r="r" b="b"/>
            <a:pathLst>
              <a:path w="1773770" h="1565352">
                <a:moveTo>
                  <a:pt x="0" y="0"/>
                </a:moveTo>
                <a:lnTo>
                  <a:pt x="1773771" y="0"/>
                </a:lnTo>
                <a:lnTo>
                  <a:pt x="1773771" y="1565353"/>
                </a:lnTo>
                <a:lnTo>
                  <a:pt x="0" y="15653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3192476" y="3962303"/>
            <a:ext cx="12878239" cy="1617980"/>
          </a:xfrm>
          <a:prstGeom prst="rect">
            <a:avLst/>
          </a:prstGeom>
        </p:spPr>
        <p:txBody>
          <a:bodyPr lIns="0" tIns="0" rIns="0" bIns="0" rtlCol="0" anchor="t">
            <a:spAutoFit/>
          </a:bodyPr>
          <a:lstStyle/>
          <a:p>
            <a:pPr algn="just">
              <a:lnSpc>
                <a:spcPts val="4059"/>
              </a:lnSpc>
            </a:pPr>
            <a:r>
              <a:rPr lang="en-US" sz="3499">
                <a:solidFill>
                  <a:srgbClr val="5A5D58"/>
                </a:solidFill>
                <a:latin typeface="Calibri (MS)"/>
                <a:ea typeface="Calibri (MS)"/>
                <a:cs typeface="Calibri (MS)"/>
                <a:sym typeface="Calibri (MS)"/>
              </a:rPr>
              <a:t>Lorem ipsum dolor sit amet, consectetur adipiscing elit. Maecenas scelerisque sapien quam, et ornare tortor faucibus at. Nullam elementum dolor quis mollis eleifend. Sed in tempus quam.</a:t>
            </a:r>
          </a:p>
        </p:txBody>
      </p:sp>
      <p:sp>
        <p:nvSpPr>
          <p:cNvPr id="16" name="TextBox 16"/>
          <p:cNvSpPr txBox="1"/>
          <p:nvPr/>
        </p:nvSpPr>
        <p:spPr>
          <a:xfrm>
            <a:off x="3192476" y="5905912"/>
            <a:ext cx="12878239" cy="1617980"/>
          </a:xfrm>
          <a:prstGeom prst="rect">
            <a:avLst/>
          </a:prstGeom>
        </p:spPr>
        <p:txBody>
          <a:bodyPr lIns="0" tIns="0" rIns="0" bIns="0" rtlCol="0" anchor="t">
            <a:spAutoFit/>
          </a:bodyPr>
          <a:lstStyle/>
          <a:p>
            <a:pPr algn="just">
              <a:lnSpc>
                <a:spcPts val="4059"/>
              </a:lnSpc>
            </a:pPr>
            <a:r>
              <a:rPr lang="en-US" sz="3499">
                <a:solidFill>
                  <a:srgbClr val="5A5D58"/>
                </a:solidFill>
                <a:latin typeface="Calibri (MS)"/>
                <a:ea typeface="Calibri (MS)"/>
                <a:cs typeface="Calibri (MS)"/>
                <a:sym typeface="Calibri (MS)"/>
              </a:rPr>
              <a:t>Lorem ipsum dolor sit amet, consectetur adipiscing elit. Maecenas scelerisque sapien quam, et ornare tortor faucibus at. Nullam elementum dolor quis mollis eleifend. Sed in tempus quam.</a:t>
            </a:r>
          </a:p>
        </p:txBody>
      </p:sp>
      <p:sp>
        <p:nvSpPr>
          <p:cNvPr id="17" name="TextBox 17"/>
          <p:cNvSpPr txBox="1"/>
          <p:nvPr/>
        </p:nvSpPr>
        <p:spPr>
          <a:xfrm>
            <a:off x="2248292" y="3895628"/>
            <a:ext cx="975191" cy="1089787"/>
          </a:xfrm>
          <a:prstGeom prst="rect">
            <a:avLst/>
          </a:prstGeom>
        </p:spPr>
        <p:txBody>
          <a:bodyPr lIns="0" tIns="0" rIns="0" bIns="0" rtlCol="0" anchor="t">
            <a:spAutoFit/>
          </a:bodyPr>
          <a:lstStyle/>
          <a:p>
            <a:pPr algn="just">
              <a:lnSpc>
                <a:spcPts val="7423"/>
              </a:lnSpc>
            </a:pPr>
            <a:r>
              <a:rPr lang="en-US" sz="6399">
                <a:solidFill>
                  <a:srgbClr val="5A5D58"/>
                </a:solidFill>
                <a:latin typeface="Calibri (MS)"/>
                <a:ea typeface="Calibri (MS)"/>
                <a:cs typeface="Calibri (MS)"/>
                <a:sym typeface="Calibri (MS)"/>
              </a:rPr>
              <a:t>1.</a:t>
            </a:r>
          </a:p>
        </p:txBody>
      </p:sp>
      <p:sp>
        <p:nvSpPr>
          <p:cNvPr id="18" name="TextBox 18"/>
          <p:cNvSpPr txBox="1"/>
          <p:nvPr/>
        </p:nvSpPr>
        <p:spPr>
          <a:xfrm>
            <a:off x="2217285" y="5839237"/>
            <a:ext cx="975191" cy="1089787"/>
          </a:xfrm>
          <a:prstGeom prst="rect">
            <a:avLst/>
          </a:prstGeom>
        </p:spPr>
        <p:txBody>
          <a:bodyPr lIns="0" tIns="0" rIns="0" bIns="0" rtlCol="0" anchor="t">
            <a:spAutoFit/>
          </a:bodyPr>
          <a:lstStyle/>
          <a:p>
            <a:pPr algn="just">
              <a:lnSpc>
                <a:spcPts val="7423"/>
              </a:lnSpc>
            </a:pPr>
            <a:r>
              <a:rPr lang="en-US" sz="6399">
                <a:solidFill>
                  <a:srgbClr val="5A5D58"/>
                </a:solidFill>
                <a:latin typeface="Calibri (MS)"/>
                <a:ea typeface="Calibri (MS)"/>
                <a:cs typeface="Calibri (MS)"/>
                <a:sym typeface="Calibri (MS)"/>
              </a:rPr>
              <a:t>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149564"/>
          </a:xfrm>
          <a:custGeom>
            <a:avLst/>
            <a:gdLst/>
            <a:ahLst/>
            <a:cxnLst/>
            <a:rect l="l" t="t" r="r" b="b"/>
            <a:pathLst>
              <a:path w="16230600" h="7149564">
                <a:moveTo>
                  <a:pt x="0" y="0"/>
                </a:moveTo>
                <a:lnTo>
                  <a:pt x="16230600" y="0"/>
                </a:lnTo>
                <a:lnTo>
                  <a:pt x="16230600" y="7149564"/>
                </a:lnTo>
                <a:lnTo>
                  <a:pt x="0" y="7149564"/>
                </a:lnTo>
                <a:lnTo>
                  <a:pt x="0" y="0"/>
                </a:lnTo>
                <a:close/>
              </a:path>
            </a:pathLst>
          </a:custGeom>
          <a:blipFill>
            <a:blip r:embed="rId6"/>
            <a:stretch>
              <a:fillRect/>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3864455" y="8364711"/>
            <a:ext cx="1012565" cy="893589"/>
          </a:xfrm>
          <a:custGeom>
            <a:avLst/>
            <a:gdLst/>
            <a:ahLst/>
            <a:cxnLst/>
            <a:rect l="l" t="t" r="r" b="b"/>
            <a:pathLst>
              <a:path w="1012565" h="893589">
                <a:moveTo>
                  <a:pt x="0" y="0"/>
                </a:moveTo>
                <a:lnTo>
                  <a:pt x="1012565" y="0"/>
                </a:lnTo>
                <a:lnTo>
                  <a:pt x="1012565" y="893589"/>
                </a:lnTo>
                <a:lnTo>
                  <a:pt x="0" y="893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4668670" y="5992649"/>
            <a:ext cx="4741365" cy="5769360"/>
          </a:xfrm>
          <a:custGeom>
            <a:avLst/>
            <a:gdLst/>
            <a:ahLst/>
            <a:cxnLst/>
            <a:rect l="l" t="t" r="r" b="b"/>
            <a:pathLst>
              <a:path w="4741365" h="5769360">
                <a:moveTo>
                  <a:pt x="4741364" y="0"/>
                </a:moveTo>
                <a:lnTo>
                  <a:pt x="0" y="0"/>
                </a:lnTo>
                <a:lnTo>
                  <a:pt x="0" y="5769359"/>
                </a:lnTo>
                <a:lnTo>
                  <a:pt x="4741364" y="5769359"/>
                </a:lnTo>
                <a:lnTo>
                  <a:pt x="4741364"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4516608" y="1872173"/>
            <a:ext cx="9254785" cy="1766280"/>
          </a:xfrm>
          <a:prstGeom prst="rect">
            <a:avLst/>
          </a:prstGeom>
        </p:spPr>
        <p:txBody>
          <a:bodyPr lIns="0" tIns="0" rIns="0" bIns="0" rtlCol="0" anchor="t">
            <a:spAutoFit/>
          </a:bodyPr>
          <a:lstStyle/>
          <a:p>
            <a:pPr algn="ctr">
              <a:lnSpc>
                <a:spcPts val="14424"/>
              </a:lnSpc>
              <a:spcBef>
                <a:spcPct val="0"/>
              </a:spcBef>
            </a:pPr>
            <a:r>
              <a:rPr lang="en-US" sz="10303">
                <a:solidFill>
                  <a:srgbClr val="5A5D58"/>
                </a:solidFill>
                <a:latin typeface="Public Sans"/>
                <a:ea typeface="Public Sans"/>
                <a:cs typeface="Public Sans"/>
                <a:sym typeface="Public Sans"/>
              </a:rPr>
              <a:t>Conclusion</a:t>
            </a:r>
          </a:p>
        </p:txBody>
      </p:sp>
      <p:sp>
        <p:nvSpPr>
          <p:cNvPr id="11" name="Freeform 11">
            <a:extLst>
              <a:ext uri="{C183D7F6-B498-43B3-948B-1728B52AA6E4}">
                <adec:decorative xmlns:adec="http://schemas.microsoft.com/office/drawing/2017/decorative" val="1"/>
              </a:ext>
            </a:extLst>
          </p:cNvPr>
          <p:cNvSpPr/>
          <p:nvPr/>
        </p:nvSpPr>
        <p:spPr>
          <a:xfrm rot="4914624" flipH="1">
            <a:off x="-1876316" y="-66482"/>
            <a:ext cx="4231413" cy="5148843"/>
          </a:xfrm>
          <a:custGeom>
            <a:avLst/>
            <a:gdLst/>
            <a:ahLst/>
            <a:cxnLst/>
            <a:rect l="l" t="t" r="r" b="b"/>
            <a:pathLst>
              <a:path w="4231413" h="5148843">
                <a:moveTo>
                  <a:pt x="4231412" y="0"/>
                </a:moveTo>
                <a:lnTo>
                  <a:pt x="0" y="0"/>
                </a:lnTo>
                <a:lnTo>
                  <a:pt x="0" y="5148843"/>
                </a:lnTo>
                <a:lnTo>
                  <a:pt x="4231412" y="5148843"/>
                </a:lnTo>
                <a:lnTo>
                  <a:pt x="4231412"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a:extLst>
              <a:ext uri="{C183D7F6-B498-43B3-948B-1728B52AA6E4}">
                <adec:decorative xmlns:adec="http://schemas.microsoft.com/office/drawing/2017/decorative" val="1"/>
              </a:ext>
            </a:extLst>
          </p:cNvPr>
          <p:cNvSpPr/>
          <p:nvPr/>
        </p:nvSpPr>
        <p:spPr>
          <a:xfrm>
            <a:off x="2336598" y="930101"/>
            <a:ext cx="1773770" cy="1565352"/>
          </a:xfrm>
          <a:custGeom>
            <a:avLst/>
            <a:gdLst/>
            <a:ahLst/>
            <a:cxnLst/>
            <a:rect l="l" t="t" r="r" b="b"/>
            <a:pathLst>
              <a:path w="1773770" h="1565352">
                <a:moveTo>
                  <a:pt x="0" y="0"/>
                </a:moveTo>
                <a:lnTo>
                  <a:pt x="1773770" y="0"/>
                </a:lnTo>
                <a:lnTo>
                  <a:pt x="1773770" y="1565352"/>
                </a:lnTo>
                <a:lnTo>
                  <a:pt x="0" y="15653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3192476" y="3962303"/>
            <a:ext cx="12878239" cy="1617980"/>
          </a:xfrm>
          <a:prstGeom prst="rect">
            <a:avLst/>
          </a:prstGeom>
        </p:spPr>
        <p:txBody>
          <a:bodyPr lIns="0" tIns="0" rIns="0" bIns="0" rtlCol="0" anchor="t">
            <a:spAutoFit/>
          </a:bodyPr>
          <a:lstStyle/>
          <a:p>
            <a:pPr algn="just">
              <a:lnSpc>
                <a:spcPts val="4059"/>
              </a:lnSpc>
            </a:pPr>
            <a:r>
              <a:rPr lang="en-US" sz="3499">
                <a:solidFill>
                  <a:srgbClr val="5A5D58"/>
                </a:solidFill>
                <a:latin typeface="Calibri (MS)"/>
                <a:ea typeface="Calibri (MS)"/>
                <a:cs typeface="Calibri (MS)"/>
                <a:sym typeface="Calibri (MS)"/>
              </a:rPr>
              <a:t>Lorem ipsum dolor sit amet, consectetur adipiscing elit. Maecenas scelerisque sapien quam, et ornare tortor faucibus at. Nullam elementum dolor quis mollis eleifend. Sed in tempus quam.</a:t>
            </a:r>
          </a:p>
        </p:txBody>
      </p:sp>
      <p:sp>
        <p:nvSpPr>
          <p:cNvPr id="14" name="TextBox 14"/>
          <p:cNvSpPr txBox="1"/>
          <p:nvPr/>
        </p:nvSpPr>
        <p:spPr>
          <a:xfrm>
            <a:off x="3192476" y="5905912"/>
            <a:ext cx="12878239" cy="1617980"/>
          </a:xfrm>
          <a:prstGeom prst="rect">
            <a:avLst/>
          </a:prstGeom>
        </p:spPr>
        <p:txBody>
          <a:bodyPr lIns="0" tIns="0" rIns="0" bIns="0" rtlCol="0" anchor="t">
            <a:spAutoFit/>
          </a:bodyPr>
          <a:lstStyle/>
          <a:p>
            <a:pPr algn="just">
              <a:lnSpc>
                <a:spcPts val="4059"/>
              </a:lnSpc>
            </a:pPr>
            <a:r>
              <a:rPr lang="en-US" sz="3499">
                <a:solidFill>
                  <a:srgbClr val="5A5D58"/>
                </a:solidFill>
                <a:latin typeface="Calibri (MS)"/>
                <a:ea typeface="Calibri (MS)"/>
                <a:cs typeface="Calibri (MS)"/>
                <a:sym typeface="Calibri (MS)"/>
              </a:rPr>
              <a:t>Lorem ipsum dolor sit amet, consectetur adipiscing elit. Maecenas scelerisque sapien quam, et ornare tortor faucibus at. Nullam elementum dolor quis mollis eleifend. Sed in tempus quam.</a:t>
            </a:r>
          </a:p>
        </p:txBody>
      </p:sp>
      <p:sp>
        <p:nvSpPr>
          <p:cNvPr id="15" name="TextBox 15"/>
          <p:cNvSpPr txBox="1"/>
          <p:nvPr/>
        </p:nvSpPr>
        <p:spPr>
          <a:xfrm>
            <a:off x="2248292" y="3895628"/>
            <a:ext cx="975191" cy="1089787"/>
          </a:xfrm>
          <a:prstGeom prst="rect">
            <a:avLst/>
          </a:prstGeom>
        </p:spPr>
        <p:txBody>
          <a:bodyPr lIns="0" tIns="0" rIns="0" bIns="0" rtlCol="0" anchor="t">
            <a:spAutoFit/>
          </a:bodyPr>
          <a:lstStyle/>
          <a:p>
            <a:pPr algn="just">
              <a:lnSpc>
                <a:spcPts val="7423"/>
              </a:lnSpc>
            </a:pPr>
            <a:r>
              <a:rPr lang="en-US" sz="6399">
                <a:solidFill>
                  <a:srgbClr val="5A5D58"/>
                </a:solidFill>
                <a:latin typeface="Calibri (MS)"/>
                <a:ea typeface="Calibri (MS)"/>
                <a:cs typeface="Calibri (MS)"/>
                <a:sym typeface="Calibri (MS)"/>
              </a:rPr>
              <a:t>1.</a:t>
            </a:r>
          </a:p>
        </p:txBody>
      </p:sp>
      <p:sp>
        <p:nvSpPr>
          <p:cNvPr id="16" name="TextBox 16"/>
          <p:cNvSpPr txBox="1"/>
          <p:nvPr/>
        </p:nvSpPr>
        <p:spPr>
          <a:xfrm>
            <a:off x="2217285" y="5839237"/>
            <a:ext cx="975191" cy="1089787"/>
          </a:xfrm>
          <a:prstGeom prst="rect">
            <a:avLst/>
          </a:prstGeom>
        </p:spPr>
        <p:txBody>
          <a:bodyPr lIns="0" tIns="0" rIns="0" bIns="0" rtlCol="0" anchor="t">
            <a:spAutoFit/>
          </a:bodyPr>
          <a:lstStyle/>
          <a:p>
            <a:pPr algn="just">
              <a:lnSpc>
                <a:spcPts val="7423"/>
              </a:lnSpc>
            </a:pPr>
            <a:r>
              <a:rPr lang="en-US" sz="6399">
                <a:solidFill>
                  <a:srgbClr val="5A5D58"/>
                </a:solidFill>
                <a:latin typeface="Calibri (MS)"/>
                <a:ea typeface="Calibri (MS)"/>
                <a:cs typeface="Calibri (MS)"/>
                <a:sym typeface="Calibri (MS)"/>
              </a:rPr>
              <a:t>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149564"/>
          </a:xfrm>
          <a:custGeom>
            <a:avLst/>
            <a:gdLst/>
            <a:ahLst/>
            <a:cxnLst/>
            <a:rect l="l" t="t" r="r" b="b"/>
            <a:pathLst>
              <a:path w="16230600" h="7149564">
                <a:moveTo>
                  <a:pt x="0" y="0"/>
                </a:moveTo>
                <a:lnTo>
                  <a:pt x="16230600" y="0"/>
                </a:lnTo>
                <a:lnTo>
                  <a:pt x="16230600" y="7149564"/>
                </a:lnTo>
                <a:lnTo>
                  <a:pt x="0" y="7149564"/>
                </a:lnTo>
                <a:lnTo>
                  <a:pt x="0" y="0"/>
                </a:lnTo>
                <a:close/>
              </a:path>
            </a:pathLst>
          </a:custGeom>
          <a:blipFill>
            <a:blip r:embed="rId6"/>
            <a:stretch>
              <a:fillRect/>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393169" y="4813011"/>
            <a:ext cx="1012565" cy="893589"/>
          </a:xfrm>
          <a:custGeom>
            <a:avLst/>
            <a:gdLst/>
            <a:ahLst/>
            <a:cxnLst/>
            <a:rect l="l" t="t" r="r" b="b"/>
            <a:pathLst>
              <a:path w="1012565" h="893589">
                <a:moveTo>
                  <a:pt x="0" y="0"/>
                </a:moveTo>
                <a:lnTo>
                  <a:pt x="1012565" y="0"/>
                </a:lnTo>
                <a:lnTo>
                  <a:pt x="1012565" y="893589"/>
                </a:lnTo>
                <a:lnTo>
                  <a:pt x="0" y="893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a:off x="15933151" y="1064550"/>
            <a:ext cx="1773770" cy="1565352"/>
          </a:xfrm>
          <a:custGeom>
            <a:avLst/>
            <a:gdLst/>
            <a:ahLst/>
            <a:cxnLst/>
            <a:rect l="l" t="t" r="r" b="b"/>
            <a:pathLst>
              <a:path w="1773770" h="1565352">
                <a:moveTo>
                  <a:pt x="0" y="0"/>
                </a:moveTo>
                <a:lnTo>
                  <a:pt x="1773770" y="0"/>
                </a:lnTo>
                <a:lnTo>
                  <a:pt x="1773770" y="1565353"/>
                </a:lnTo>
                <a:lnTo>
                  <a:pt x="0" y="15653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2370401" flipH="1">
            <a:off x="14668670" y="5992649"/>
            <a:ext cx="4741365" cy="5769360"/>
          </a:xfrm>
          <a:custGeom>
            <a:avLst/>
            <a:gdLst/>
            <a:ahLst/>
            <a:cxnLst/>
            <a:rect l="l" t="t" r="r" b="b"/>
            <a:pathLst>
              <a:path w="4741365" h="5769360">
                <a:moveTo>
                  <a:pt x="4741364" y="0"/>
                </a:moveTo>
                <a:lnTo>
                  <a:pt x="0" y="0"/>
                </a:lnTo>
                <a:lnTo>
                  <a:pt x="0" y="5769359"/>
                </a:lnTo>
                <a:lnTo>
                  <a:pt x="4741364" y="5769359"/>
                </a:lnTo>
                <a:lnTo>
                  <a:pt x="4741364"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4516608" y="2196023"/>
            <a:ext cx="9254785" cy="1766280"/>
          </a:xfrm>
          <a:prstGeom prst="rect">
            <a:avLst/>
          </a:prstGeom>
        </p:spPr>
        <p:txBody>
          <a:bodyPr lIns="0" tIns="0" rIns="0" bIns="0" rtlCol="0" anchor="t">
            <a:spAutoFit/>
          </a:bodyPr>
          <a:lstStyle/>
          <a:p>
            <a:pPr algn="ctr">
              <a:lnSpc>
                <a:spcPts val="14424"/>
              </a:lnSpc>
              <a:spcBef>
                <a:spcPct val="0"/>
              </a:spcBef>
            </a:pPr>
            <a:r>
              <a:rPr lang="en-US" sz="10303">
                <a:solidFill>
                  <a:srgbClr val="5A5D58"/>
                </a:solidFill>
                <a:latin typeface="Public Sans"/>
                <a:ea typeface="Public Sans"/>
                <a:cs typeface="Public Sans"/>
                <a:sym typeface="Public Sans"/>
              </a:rPr>
              <a:t>Nhóm 8</a:t>
            </a:r>
          </a:p>
        </p:txBody>
      </p:sp>
      <p:sp>
        <p:nvSpPr>
          <p:cNvPr id="12" name="Freeform 12">
            <a:extLst>
              <a:ext uri="{C183D7F6-B498-43B3-948B-1728B52AA6E4}">
                <adec:decorative xmlns:adec="http://schemas.microsoft.com/office/drawing/2017/decorative" val="1"/>
              </a:ext>
            </a:extLst>
          </p:cNvPr>
          <p:cNvSpPr/>
          <p:nvPr/>
        </p:nvSpPr>
        <p:spPr>
          <a:xfrm rot="4914624" flipH="1">
            <a:off x="-1876316" y="-66482"/>
            <a:ext cx="4231413" cy="5148843"/>
          </a:xfrm>
          <a:custGeom>
            <a:avLst/>
            <a:gdLst/>
            <a:ahLst/>
            <a:cxnLst/>
            <a:rect l="l" t="t" r="r" b="b"/>
            <a:pathLst>
              <a:path w="4231413" h="5148843">
                <a:moveTo>
                  <a:pt x="4231412" y="0"/>
                </a:moveTo>
                <a:lnTo>
                  <a:pt x="0" y="0"/>
                </a:lnTo>
                <a:lnTo>
                  <a:pt x="0" y="5148843"/>
                </a:lnTo>
                <a:lnTo>
                  <a:pt x="4231412" y="5148843"/>
                </a:lnTo>
                <a:lnTo>
                  <a:pt x="4231412"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2323362" y="4486120"/>
            <a:ext cx="7994270" cy="2070706"/>
          </a:xfrm>
          <a:prstGeom prst="rect">
            <a:avLst/>
          </a:prstGeom>
        </p:spPr>
        <p:txBody>
          <a:bodyPr lIns="0" tIns="0" rIns="0" bIns="0" rtlCol="0" anchor="t">
            <a:spAutoFit/>
          </a:bodyPr>
          <a:lstStyle/>
          <a:p>
            <a:pPr marL="970332" lvl="1" indent="-485166" algn="just">
              <a:lnSpc>
                <a:spcPts val="5213"/>
              </a:lnSpc>
              <a:buAutoNum type="arabicPeriod"/>
            </a:pPr>
            <a:r>
              <a:rPr lang="en-US" sz="4494">
                <a:solidFill>
                  <a:srgbClr val="5A5D58"/>
                </a:solidFill>
                <a:latin typeface="Calibri (MS)"/>
                <a:ea typeface="Calibri (MS)"/>
                <a:cs typeface="Calibri (MS)"/>
                <a:sym typeface="Calibri (MS)"/>
              </a:rPr>
              <a:t>Đoàn Trường Giang</a:t>
            </a:r>
          </a:p>
          <a:p>
            <a:pPr marL="970332" lvl="1" indent="-485166" algn="just">
              <a:lnSpc>
                <a:spcPts val="5213"/>
              </a:lnSpc>
              <a:buAutoNum type="arabicPeriod"/>
            </a:pPr>
            <a:r>
              <a:rPr lang="en-US" sz="4494">
                <a:solidFill>
                  <a:srgbClr val="5A5D58"/>
                </a:solidFill>
                <a:latin typeface="Calibri (MS)"/>
                <a:ea typeface="Calibri (MS)"/>
                <a:cs typeface="Calibri (MS)"/>
                <a:sym typeface="Calibri (MS)"/>
              </a:rPr>
              <a:t>Bùi Quang Hoàn</a:t>
            </a:r>
          </a:p>
          <a:p>
            <a:pPr marL="970332" lvl="1" indent="-485166" algn="l">
              <a:lnSpc>
                <a:spcPts val="5213"/>
              </a:lnSpc>
              <a:buAutoNum type="arabicPeriod"/>
            </a:pPr>
            <a:r>
              <a:rPr lang="en-US" sz="4494">
                <a:solidFill>
                  <a:srgbClr val="5A5D58"/>
                </a:solidFill>
                <a:latin typeface="Calibri (MS)"/>
                <a:ea typeface="Calibri (MS)"/>
                <a:cs typeface="Calibri (MS)"/>
                <a:sym typeface="Calibri (MS)"/>
              </a:rPr>
              <a:t>Bờ Rông Mỹ Thị Hồng Sáng</a:t>
            </a:r>
          </a:p>
        </p:txBody>
      </p:sp>
      <p:sp>
        <p:nvSpPr>
          <p:cNvPr id="14" name="TextBox 14"/>
          <p:cNvSpPr txBox="1"/>
          <p:nvPr/>
        </p:nvSpPr>
        <p:spPr>
          <a:xfrm>
            <a:off x="10867366" y="4448078"/>
            <a:ext cx="4110079" cy="2070706"/>
          </a:xfrm>
          <a:prstGeom prst="rect">
            <a:avLst/>
          </a:prstGeom>
        </p:spPr>
        <p:txBody>
          <a:bodyPr lIns="0" tIns="0" rIns="0" bIns="0" rtlCol="0" anchor="t">
            <a:spAutoFit/>
          </a:bodyPr>
          <a:lstStyle/>
          <a:p>
            <a:pPr algn="just">
              <a:lnSpc>
                <a:spcPts val="5213"/>
              </a:lnSpc>
            </a:pPr>
            <a:r>
              <a:rPr lang="en-US" sz="4494">
                <a:solidFill>
                  <a:srgbClr val="5A5D58"/>
                </a:solidFill>
                <a:latin typeface="Calibri (MS)"/>
                <a:ea typeface="Calibri (MS)"/>
                <a:cs typeface="Calibri (MS)"/>
                <a:sym typeface="Calibri (MS)"/>
              </a:rPr>
              <a:t>22110313</a:t>
            </a:r>
          </a:p>
          <a:p>
            <a:pPr algn="just">
              <a:lnSpc>
                <a:spcPts val="5213"/>
              </a:lnSpc>
            </a:pPr>
            <a:r>
              <a:rPr lang="en-US" sz="4494">
                <a:solidFill>
                  <a:srgbClr val="5A5D58"/>
                </a:solidFill>
                <a:latin typeface="Calibri (MS)"/>
                <a:ea typeface="Calibri (MS)"/>
                <a:cs typeface="Calibri (MS)"/>
                <a:sym typeface="Calibri (MS)"/>
              </a:rPr>
              <a:t>22110328</a:t>
            </a:r>
          </a:p>
          <a:p>
            <a:pPr algn="just">
              <a:lnSpc>
                <a:spcPts val="5213"/>
              </a:lnSpc>
            </a:pPr>
            <a:r>
              <a:rPr lang="en-US" sz="4494">
                <a:solidFill>
                  <a:srgbClr val="5A5D58"/>
                </a:solidFill>
                <a:latin typeface="Calibri (MS)"/>
                <a:ea typeface="Calibri (MS)"/>
                <a:cs typeface="Calibri (MS)"/>
                <a:sym typeface="Calibri (MS)"/>
              </a:rPr>
              <a:t>22110005</a:t>
            </a:r>
          </a:p>
        </p:txBody>
      </p:sp>
      <p:sp>
        <p:nvSpPr>
          <p:cNvPr id="15" name="TextBox 15"/>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439791" y="7633951"/>
            <a:ext cx="6528766" cy="2653049"/>
          </a:xfrm>
          <a:custGeom>
            <a:avLst/>
            <a:gdLst/>
            <a:ahLst/>
            <a:cxnLst/>
            <a:rect l="l" t="t" r="r" b="b"/>
            <a:pathLst>
              <a:path w="6528766" h="2653049">
                <a:moveTo>
                  <a:pt x="0" y="0"/>
                </a:moveTo>
                <a:lnTo>
                  <a:pt x="6528766" y="0"/>
                </a:lnTo>
                <a:lnTo>
                  <a:pt x="6528766" y="2653049"/>
                </a:lnTo>
                <a:lnTo>
                  <a:pt x="0" y="26530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C183D7F6-B498-43B3-948B-1728B52AA6E4}">
                <adec:decorative xmlns:adec="http://schemas.microsoft.com/office/drawing/2017/decorative" val="1"/>
              </a:ext>
            </a:extLst>
          </p:cNvPr>
          <p:cNvSpPr/>
          <p:nvPr/>
        </p:nvSpPr>
        <p:spPr>
          <a:xfrm>
            <a:off x="11422058" y="748949"/>
            <a:ext cx="6528766" cy="2653049"/>
          </a:xfrm>
          <a:custGeom>
            <a:avLst/>
            <a:gdLst/>
            <a:ahLst/>
            <a:cxnLst/>
            <a:rect l="l" t="t" r="r" b="b"/>
            <a:pathLst>
              <a:path w="6528766" h="2653049">
                <a:moveTo>
                  <a:pt x="0" y="0"/>
                </a:moveTo>
                <a:lnTo>
                  <a:pt x="6528766" y="0"/>
                </a:lnTo>
                <a:lnTo>
                  <a:pt x="6528766" y="2653049"/>
                </a:lnTo>
                <a:lnTo>
                  <a:pt x="0" y="26530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362539" y="5143500"/>
            <a:ext cx="1960822" cy="1730426"/>
          </a:xfrm>
          <a:custGeom>
            <a:avLst/>
            <a:gdLst/>
            <a:ahLst/>
            <a:cxnLst/>
            <a:rect l="l" t="t" r="r" b="b"/>
            <a:pathLst>
              <a:path w="1960822" h="1730426">
                <a:moveTo>
                  <a:pt x="0" y="0"/>
                </a:moveTo>
                <a:lnTo>
                  <a:pt x="1960823" y="0"/>
                </a:lnTo>
                <a:lnTo>
                  <a:pt x="1960823" y="1730426"/>
                </a:lnTo>
                <a:lnTo>
                  <a:pt x="0" y="17304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rot="2370401" flipH="1">
            <a:off x="14248096" y="4815484"/>
            <a:ext cx="5584661" cy="6795495"/>
          </a:xfrm>
          <a:custGeom>
            <a:avLst/>
            <a:gdLst/>
            <a:ahLst/>
            <a:cxnLst/>
            <a:rect l="l" t="t" r="r" b="b"/>
            <a:pathLst>
              <a:path w="5584661" h="6795495">
                <a:moveTo>
                  <a:pt x="5584661" y="0"/>
                </a:moveTo>
                <a:lnTo>
                  <a:pt x="0" y="0"/>
                </a:lnTo>
                <a:lnTo>
                  <a:pt x="0" y="6795495"/>
                </a:lnTo>
                <a:lnTo>
                  <a:pt x="5584661" y="6795495"/>
                </a:lnTo>
                <a:lnTo>
                  <a:pt x="5584661"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2545622" y="3853809"/>
            <a:ext cx="13240066" cy="2833289"/>
          </a:xfrm>
          <a:prstGeom prst="rect">
            <a:avLst/>
          </a:prstGeom>
        </p:spPr>
        <p:txBody>
          <a:bodyPr lIns="0" tIns="0" rIns="0" bIns="0" rtlCol="0" anchor="t">
            <a:spAutoFit/>
          </a:bodyPr>
          <a:lstStyle/>
          <a:p>
            <a:pPr algn="ctr">
              <a:lnSpc>
                <a:spcPts val="23252"/>
              </a:lnSpc>
              <a:spcBef>
                <a:spcPct val="0"/>
              </a:spcBef>
            </a:pPr>
            <a:r>
              <a:rPr lang="en-US" sz="16608">
                <a:solidFill>
                  <a:srgbClr val="5A5D58"/>
                </a:solidFill>
                <a:latin typeface="Public Sans"/>
                <a:ea typeface="Public Sans"/>
                <a:cs typeface="Public Sans"/>
                <a:sym typeface="Public Sans"/>
              </a:rPr>
              <a:t>Thank You</a:t>
            </a:r>
          </a:p>
        </p:txBody>
      </p:sp>
      <p:sp>
        <p:nvSpPr>
          <p:cNvPr id="10" name="Freeform 10">
            <a:extLst>
              <a:ext uri="{C183D7F6-B498-43B3-948B-1728B52AA6E4}">
                <adec:decorative xmlns:adec="http://schemas.microsoft.com/office/drawing/2017/decorative" val="1"/>
              </a:ext>
            </a:extLst>
          </p:cNvPr>
          <p:cNvSpPr/>
          <p:nvPr/>
        </p:nvSpPr>
        <p:spPr>
          <a:xfrm rot="4914624" flipH="1">
            <a:off x="-1824865" y="-125763"/>
            <a:ext cx="4529313" cy="5511332"/>
          </a:xfrm>
          <a:custGeom>
            <a:avLst/>
            <a:gdLst/>
            <a:ahLst/>
            <a:cxnLst/>
            <a:rect l="l" t="t" r="r" b="b"/>
            <a:pathLst>
              <a:path w="4529313" h="5511332">
                <a:moveTo>
                  <a:pt x="4529313" y="0"/>
                </a:moveTo>
                <a:lnTo>
                  <a:pt x="0" y="0"/>
                </a:lnTo>
                <a:lnTo>
                  <a:pt x="0" y="5511331"/>
                </a:lnTo>
                <a:lnTo>
                  <a:pt x="4529313" y="5511331"/>
                </a:lnTo>
                <a:lnTo>
                  <a:pt x="4529313"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a:extLst>
              <a:ext uri="{C183D7F6-B498-43B3-948B-1728B52AA6E4}">
                <adec:decorative xmlns:adec="http://schemas.microsoft.com/office/drawing/2017/decorative" val="1"/>
              </a:ext>
            </a:extLst>
          </p:cNvPr>
          <p:cNvSpPr/>
          <p:nvPr/>
        </p:nvSpPr>
        <p:spPr>
          <a:xfrm rot="1604014">
            <a:off x="16406363" y="3627415"/>
            <a:ext cx="1268127" cy="1119122"/>
          </a:xfrm>
          <a:custGeom>
            <a:avLst/>
            <a:gdLst/>
            <a:ahLst/>
            <a:cxnLst/>
            <a:rect l="l" t="t" r="r" b="b"/>
            <a:pathLst>
              <a:path w="1268127" h="1119122">
                <a:moveTo>
                  <a:pt x="0" y="0"/>
                </a:moveTo>
                <a:lnTo>
                  <a:pt x="1268127" y="0"/>
                </a:lnTo>
                <a:lnTo>
                  <a:pt x="1268127" y="1119122"/>
                </a:lnTo>
                <a:lnTo>
                  <a:pt x="0" y="11191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149564"/>
          </a:xfrm>
          <a:custGeom>
            <a:avLst/>
            <a:gdLst/>
            <a:ahLst/>
            <a:cxnLst/>
            <a:rect l="l" t="t" r="r" b="b"/>
            <a:pathLst>
              <a:path w="16230600" h="7149564">
                <a:moveTo>
                  <a:pt x="0" y="0"/>
                </a:moveTo>
                <a:lnTo>
                  <a:pt x="16230600" y="0"/>
                </a:lnTo>
                <a:lnTo>
                  <a:pt x="16230600" y="7149564"/>
                </a:lnTo>
                <a:lnTo>
                  <a:pt x="0" y="7149564"/>
                </a:lnTo>
                <a:lnTo>
                  <a:pt x="0" y="0"/>
                </a:lnTo>
                <a:close/>
              </a:path>
            </a:pathLst>
          </a:custGeom>
          <a:blipFill>
            <a:blip r:embed="rId6"/>
            <a:stretch>
              <a:fillRect/>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726917" y="7176996"/>
            <a:ext cx="1596445" cy="1408862"/>
          </a:xfrm>
          <a:custGeom>
            <a:avLst/>
            <a:gdLst/>
            <a:ahLst/>
            <a:cxnLst/>
            <a:rect l="l" t="t" r="r" b="b"/>
            <a:pathLst>
              <a:path w="1596445" h="1408862">
                <a:moveTo>
                  <a:pt x="0" y="0"/>
                </a:moveTo>
                <a:lnTo>
                  <a:pt x="1596445" y="0"/>
                </a:lnTo>
                <a:lnTo>
                  <a:pt x="1596445" y="1408862"/>
                </a:lnTo>
                <a:lnTo>
                  <a:pt x="0" y="14088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a:off x="15933151" y="1064550"/>
            <a:ext cx="1773770" cy="1565352"/>
          </a:xfrm>
          <a:custGeom>
            <a:avLst/>
            <a:gdLst/>
            <a:ahLst/>
            <a:cxnLst/>
            <a:rect l="l" t="t" r="r" b="b"/>
            <a:pathLst>
              <a:path w="1773770" h="1565352">
                <a:moveTo>
                  <a:pt x="0" y="0"/>
                </a:moveTo>
                <a:lnTo>
                  <a:pt x="1773770" y="0"/>
                </a:lnTo>
                <a:lnTo>
                  <a:pt x="1773770" y="1565353"/>
                </a:lnTo>
                <a:lnTo>
                  <a:pt x="0" y="15653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4516608" y="1578568"/>
            <a:ext cx="9254785" cy="1766280"/>
          </a:xfrm>
          <a:prstGeom prst="rect">
            <a:avLst/>
          </a:prstGeom>
        </p:spPr>
        <p:txBody>
          <a:bodyPr lIns="0" tIns="0" rIns="0" bIns="0" rtlCol="0" anchor="t">
            <a:spAutoFit/>
          </a:bodyPr>
          <a:lstStyle/>
          <a:p>
            <a:pPr algn="ctr">
              <a:lnSpc>
                <a:spcPts val="14424"/>
              </a:lnSpc>
              <a:spcBef>
                <a:spcPct val="0"/>
              </a:spcBef>
            </a:pPr>
            <a:r>
              <a:rPr lang="en-US" sz="10303">
                <a:solidFill>
                  <a:srgbClr val="5A5D58"/>
                </a:solidFill>
                <a:latin typeface="Public Sans"/>
                <a:ea typeface="Public Sans"/>
                <a:cs typeface="Public Sans"/>
                <a:sym typeface="Public Sans"/>
              </a:rPr>
              <a:t>NỘI DUNG</a:t>
            </a:r>
          </a:p>
        </p:txBody>
      </p:sp>
      <p:sp>
        <p:nvSpPr>
          <p:cNvPr id="12" name="Freeform 12">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3054912" y="3611348"/>
            <a:ext cx="3456501" cy="589280"/>
          </a:xfrm>
          <a:prstGeom prst="rect">
            <a:avLst/>
          </a:prstGeom>
        </p:spPr>
        <p:txBody>
          <a:bodyPr lIns="0" tIns="0" rIns="0" bIns="0" rtlCol="0" anchor="t">
            <a:spAutoFit/>
          </a:bodyPr>
          <a:lstStyle/>
          <a:p>
            <a:pPr algn="just">
              <a:lnSpc>
                <a:spcPts val="4059"/>
              </a:lnSpc>
            </a:pPr>
            <a:r>
              <a:rPr lang="en-US" sz="3499">
                <a:solidFill>
                  <a:srgbClr val="5A5D58"/>
                </a:solidFill>
                <a:latin typeface="Calibri (MS)"/>
                <a:ea typeface="Calibri (MS)"/>
                <a:cs typeface="Calibri (MS)"/>
                <a:sym typeface="Calibri (MS)"/>
              </a:rPr>
              <a:t>Giới thiệu đề tài</a:t>
            </a:r>
          </a:p>
        </p:txBody>
      </p:sp>
      <p:sp>
        <p:nvSpPr>
          <p:cNvPr id="14" name="TextBox 14"/>
          <p:cNvSpPr txBox="1"/>
          <p:nvPr/>
        </p:nvSpPr>
        <p:spPr>
          <a:xfrm>
            <a:off x="3054912" y="4820285"/>
            <a:ext cx="3456501" cy="589280"/>
          </a:xfrm>
          <a:prstGeom prst="rect">
            <a:avLst/>
          </a:prstGeom>
        </p:spPr>
        <p:txBody>
          <a:bodyPr lIns="0" tIns="0" rIns="0" bIns="0" rtlCol="0" anchor="t">
            <a:spAutoFit/>
          </a:bodyPr>
          <a:lstStyle/>
          <a:p>
            <a:pPr algn="just">
              <a:lnSpc>
                <a:spcPts val="4059"/>
              </a:lnSpc>
            </a:pPr>
            <a:r>
              <a:rPr lang="en-US" sz="3499">
                <a:solidFill>
                  <a:srgbClr val="5A5D58"/>
                </a:solidFill>
                <a:latin typeface="Calibri (MS)"/>
                <a:ea typeface="Calibri (MS)"/>
                <a:cs typeface="Calibri (MS)"/>
                <a:sym typeface="Calibri (MS)"/>
              </a:rPr>
              <a:t>Tổng quan dự án</a:t>
            </a:r>
          </a:p>
        </p:txBody>
      </p:sp>
      <p:sp>
        <p:nvSpPr>
          <p:cNvPr id="15" name="TextBox 15"/>
          <p:cNvSpPr txBox="1"/>
          <p:nvPr/>
        </p:nvSpPr>
        <p:spPr>
          <a:xfrm>
            <a:off x="2079721" y="3327757"/>
            <a:ext cx="975191" cy="1089787"/>
          </a:xfrm>
          <a:prstGeom prst="rect">
            <a:avLst/>
          </a:prstGeom>
        </p:spPr>
        <p:txBody>
          <a:bodyPr lIns="0" tIns="0" rIns="0" bIns="0" rtlCol="0" anchor="t">
            <a:spAutoFit/>
          </a:bodyPr>
          <a:lstStyle/>
          <a:p>
            <a:pPr algn="just">
              <a:lnSpc>
                <a:spcPts val="7423"/>
              </a:lnSpc>
            </a:pPr>
            <a:r>
              <a:rPr lang="en-US" sz="6399">
                <a:solidFill>
                  <a:srgbClr val="5A5D58"/>
                </a:solidFill>
                <a:latin typeface="Calibri (MS)"/>
                <a:ea typeface="Calibri (MS)"/>
                <a:cs typeface="Calibri (MS)"/>
                <a:sym typeface="Calibri (MS)"/>
              </a:rPr>
              <a:t>1.</a:t>
            </a:r>
          </a:p>
        </p:txBody>
      </p:sp>
      <p:sp>
        <p:nvSpPr>
          <p:cNvPr id="16" name="TextBox 16"/>
          <p:cNvSpPr txBox="1"/>
          <p:nvPr/>
        </p:nvSpPr>
        <p:spPr>
          <a:xfrm>
            <a:off x="2079721" y="4536694"/>
            <a:ext cx="975191" cy="1089787"/>
          </a:xfrm>
          <a:prstGeom prst="rect">
            <a:avLst/>
          </a:prstGeom>
        </p:spPr>
        <p:txBody>
          <a:bodyPr lIns="0" tIns="0" rIns="0" bIns="0" rtlCol="0" anchor="t">
            <a:spAutoFit/>
          </a:bodyPr>
          <a:lstStyle/>
          <a:p>
            <a:pPr algn="just">
              <a:lnSpc>
                <a:spcPts val="7423"/>
              </a:lnSpc>
            </a:pPr>
            <a:r>
              <a:rPr lang="en-US" sz="6399">
                <a:solidFill>
                  <a:srgbClr val="5A5D58"/>
                </a:solidFill>
                <a:latin typeface="Calibri (MS)"/>
                <a:ea typeface="Calibri (MS)"/>
                <a:cs typeface="Calibri (MS)"/>
                <a:sym typeface="Calibri (MS)"/>
              </a:rPr>
              <a:t>2.</a:t>
            </a:r>
          </a:p>
        </p:txBody>
      </p:sp>
      <p:sp>
        <p:nvSpPr>
          <p:cNvPr id="17" name="TextBox 17"/>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149564"/>
          </a:xfrm>
          <a:custGeom>
            <a:avLst/>
            <a:gdLst/>
            <a:ahLst/>
            <a:cxnLst/>
            <a:rect l="l" t="t" r="r" b="b"/>
            <a:pathLst>
              <a:path w="16230600" h="7149564">
                <a:moveTo>
                  <a:pt x="0" y="0"/>
                </a:moveTo>
                <a:lnTo>
                  <a:pt x="16230600" y="0"/>
                </a:lnTo>
                <a:lnTo>
                  <a:pt x="16230600" y="7149564"/>
                </a:lnTo>
                <a:lnTo>
                  <a:pt x="0" y="7149564"/>
                </a:lnTo>
                <a:lnTo>
                  <a:pt x="0" y="0"/>
                </a:lnTo>
                <a:close/>
              </a:path>
            </a:pathLst>
          </a:custGeom>
          <a:blipFill>
            <a:blip r:embed="rId6"/>
            <a:stretch>
              <a:fillRect/>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6087918" y="5315878"/>
            <a:ext cx="2399967" cy="2117971"/>
          </a:xfrm>
          <a:custGeom>
            <a:avLst/>
            <a:gdLst/>
            <a:ahLst/>
            <a:cxnLst/>
            <a:rect l="l" t="t" r="r" b="b"/>
            <a:pathLst>
              <a:path w="2399967" h="2117971">
                <a:moveTo>
                  <a:pt x="0" y="0"/>
                </a:moveTo>
                <a:lnTo>
                  <a:pt x="2399968" y="0"/>
                </a:lnTo>
                <a:lnTo>
                  <a:pt x="2399968" y="2117971"/>
                </a:lnTo>
                <a:lnTo>
                  <a:pt x="0" y="21179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2441439" y="1799895"/>
            <a:ext cx="11209635" cy="1387474"/>
          </a:xfrm>
          <a:prstGeom prst="rect">
            <a:avLst/>
          </a:prstGeom>
        </p:spPr>
        <p:txBody>
          <a:bodyPr lIns="0" tIns="0" rIns="0" bIns="0" rtlCol="0" anchor="t">
            <a:spAutoFit/>
          </a:bodyPr>
          <a:lstStyle/>
          <a:p>
            <a:pPr algn="l">
              <a:lnSpc>
                <a:spcPts val="11200"/>
              </a:lnSpc>
            </a:pPr>
            <a:r>
              <a:rPr lang="en-US" sz="8000">
                <a:solidFill>
                  <a:srgbClr val="5A5D58"/>
                </a:solidFill>
                <a:latin typeface="Public Sans"/>
                <a:ea typeface="Public Sans"/>
                <a:cs typeface="Public Sans"/>
                <a:sym typeface="Public Sans"/>
              </a:rPr>
              <a:t>1. Giới thiệu đề tài</a:t>
            </a:r>
          </a:p>
        </p:txBody>
      </p:sp>
      <p:sp>
        <p:nvSpPr>
          <p:cNvPr id="11" name="Freeform 11">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2120971" y="3676869"/>
            <a:ext cx="14199402" cy="4042381"/>
          </a:xfrm>
          <a:prstGeom prst="rect">
            <a:avLst/>
          </a:prstGeom>
        </p:spPr>
        <p:txBody>
          <a:bodyPr lIns="0" tIns="0" rIns="0" bIns="0" rtlCol="0" anchor="t">
            <a:spAutoFit/>
          </a:bodyPr>
          <a:lstStyle/>
          <a:p>
            <a:pPr algn="just">
              <a:lnSpc>
                <a:spcPts val="5213"/>
              </a:lnSpc>
            </a:pPr>
            <a:r>
              <a:rPr lang="en-US" sz="4494">
                <a:solidFill>
                  <a:srgbClr val="5A5D58"/>
                </a:solidFill>
                <a:latin typeface="Calibri (MS)"/>
                <a:ea typeface="Calibri (MS)"/>
                <a:cs typeface="Calibri (MS)"/>
                <a:sym typeface="Calibri (MS)"/>
              </a:rPr>
              <a:t>Big Data giúp phân tích xu hướng nghề nghiệp, dự đoán nhu cầu tuyển dụng, và cá nhân hóa cơ hội việc làm. Đề tài khai thác dữ liệu từ nền tảng tuyển dụng và báo cáo thống kê để dự báo thị trường lao động Việt Nam 2025-2030, đưa ra giải pháp cho cá nhân, doanh nghiệp, và nhà hoạch định chính sách.</a:t>
            </a:r>
          </a:p>
        </p:txBody>
      </p:sp>
      <p:sp>
        <p:nvSpPr>
          <p:cNvPr id="13" name="TextBox 13"/>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149564"/>
          </a:xfrm>
          <a:custGeom>
            <a:avLst/>
            <a:gdLst/>
            <a:ahLst/>
            <a:cxnLst/>
            <a:rect l="l" t="t" r="r" b="b"/>
            <a:pathLst>
              <a:path w="16230600" h="7149564">
                <a:moveTo>
                  <a:pt x="0" y="0"/>
                </a:moveTo>
                <a:lnTo>
                  <a:pt x="16230600" y="0"/>
                </a:lnTo>
                <a:lnTo>
                  <a:pt x="16230600" y="7149564"/>
                </a:lnTo>
                <a:lnTo>
                  <a:pt x="0" y="7149564"/>
                </a:lnTo>
                <a:lnTo>
                  <a:pt x="0" y="0"/>
                </a:lnTo>
                <a:close/>
              </a:path>
            </a:pathLst>
          </a:custGeom>
          <a:blipFill>
            <a:blip r:embed="rId6"/>
            <a:stretch>
              <a:fillRect/>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6087918" y="5315878"/>
            <a:ext cx="2399967" cy="2117971"/>
          </a:xfrm>
          <a:custGeom>
            <a:avLst/>
            <a:gdLst/>
            <a:ahLst/>
            <a:cxnLst/>
            <a:rect l="l" t="t" r="r" b="b"/>
            <a:pathLst>
              <a:path w="2399967" h="2117971">
                <a:moveTo>
                  <a:pt x="0" y="0"/>
                </a:moveTo>
                <a:lnTo>
                  <a:pt x="2399968" y="0"/>
                </a:lnTo>
                <a:lnTo>
                  <a:pt x="2399968" y="2117971"/>
                </a:lnTo>
                <a:lnTo>
                  <a:pt x="0" y="21179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2441439" y="1799895"/>
            <a:ext cx="12865120" cy="1387474"/>
          </a:xfrm>
          <a:prstGeom prst="rect">
            <a:avLst/>
          </a:prstGeom>
        </p:spPr>
        <p:txBody>
          <a:bodyPr lIns="0" tIns="0" rIns="0" bIns="0" rtlCol="0" anchor="t">
            <a:spAutoFit/>
          </a:bodyPr>
          <a:lstStyle/>
          <a:p>
            <a:pPr algn="l">
              <a:lnSpc>
                <a:spcPts val="11200"/>
              </a:lnSpc>
              <a:spcBef>
                <a:spcPct val="0"/>
              </a:spcBef>
            </a:pPr>
            <a:r>
              <a:rPr lang="en-US" sz="8000">
                <a:solidFill>
                  <a:srgbClr val="5A5D58"/>
                </a:solidFill>
                <a:latin typeface="Public Sans"/>
                <a:ea typeface="Public Sans"/>
                <a:cs typeface="Public Sans"/>
                <a:sym typeface="Public Sans"/>
              </a:rPr>
              <a:t>2. Tổng quan dự án</a:t>
            </a:r>
          </a:p>
        </p:txBody>
      </p:sp>
      <p:sp>
        <p:nvSpPr>
          <p:cNvPr id="11" name="Freeform 11">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1576177" y="3576545"/>
            <a:ext cx="9254785" cy="689035"/>
          </a:xfrm>
          <a:prstGeom prst="rect">
            <a:avLst/>
          </a:prstGeom>
        </p:spPr>
        <p:txBody>
          <a:bodyPr lIns="0" tIns="0" rIns="0" bIns="0" rtlCol="0" anchor="t">
            <a:spAutoFit/>
          </a:bodyPr>
          <a:lstStyle/>
          <a:p>
            <a:pPr algn="l">
              <a:lnSpc>
                <a:spcPts val="5599"/>
              </a:lnSpc>
              <a:spcBef>
                <a:spcPct val="0"/>
              </a:spcBef>
            </a:pPr>
            <a:r>
              <a:rPr lang="en-US" sz="3999">
                <a:solidFill>
                  <a:srgbClr val="5A5D58"/>
                </a:solidFill>
                <a:latin typeface="Public Sans"/>
                <a:ea typeface="Public Sans"/>
                <a:cs typeface="Public Sans"/>
                <a:sym typeface="Public Sans"/>
              </a:rPr>
              <a:t>Thiết lập hạ tầng</a:t>
            </a:r>
          </a:p>
        </p:txBody>
      </p:sp>
      <p:sp>
        <p:nvSpPr>
          <p:cNvPr id="13" name="TextBox 13"/>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
        <p:nvSpPr>
          <p:cNvPr id="14" name="TextBox 14"/>
          <p:cNvSpPr txBox="1"/>
          <p:nvPr/>
        </p:nvSpPr>
        <p:spPr>
          <a:xfrm>
            <a:off x="1576177" y="4678363"/>
            <a:ext cx="9254785" cy="689035"/>
          </a:xfrm>
          <a:prstGeom prst="rect">
            <a:avLst/>
          </a:prstGeom>
        </p:spPr>
        <p:txBody>
          <a:bodyPr lIns="0" tIns="0" rIns="0" bIns="0" rtlCol="0" anchor="t">
            <a:spAutoFit/>
          </a:bodyPr>
          <a:lstStyle/>
          <a:p>
            <a:pPr algn="l">
              <a:lnSpc>
                <a:spcPts val="5599"/>
              </a:lnSpc>
              <a:spcBef>
                <a:spcPct val="0"/>
              </a:spcBef>
            </a:pPr>
            <a:r>
              <a:rPr lang="en-US" sz="3999">
                <a:solidFill>
                  <a:srgbClr val="5A5D58"/>
                </a:solidFill>
                <a:latin typeface="Public Sans"/>
                <a:ea typeface="Public Sans"/>
                <a:cs typeface="Public Sans"/>
                <a:sym typeface="Public Sans"/>
              </a:rPr>
              <a:t>Thu thập dữ liệu</a:t>
            </a:r>
          </a:p>
        </p:txBody>
      </p:sp>
      <p:sp>
        <p:nvSpPr>
          <p:cNvPr id="15" name="TextBox 15"/>
          <p:cNvSpPr txBox="1"/>
          <p:nvPr/>
        </p:nvSpPr>
        <p:spPr>
          <a:xfrm>
            <a:off x="1576177" y="5732462"/>
            <a:ext cx="9254785" cy="688975"/>
          </a:xfrm>
          <a:prstGeom prst="rect">
            <a:avLst/>
          </a:prstGeom>
        </p:spPr>
        <p:txBody>
          <a:bodyPr lIns="0" tIns="0" rIns="0" bIns="0" rtlCol="0" anchor="t">
            <a:spAutoFit/>
          </a:bodyPr>
          <a:lstStyle/>
          <a:p>
            <a:pPr algn="l">
              <a:lnSpc>
                <a:spcPts val="5599"/>
              </a:lnSpc>
              <a:spcBef>
                <a:spcPct val="0"/>
              </a:spcBef>
            </a:pPr>
            <a:r>
              <a:rPr lang="en-US" sz="3999">
                <a:solidFill>
                  <a:srgbClr val="5A5D58"/>
                </a:solidFill>
                <a:latin typeface="Public Sans"/>
                <a:ea typeface="Public Sans"/>
                <a:cs typeface="Public Sans"/>
                <a:sym typeface="Public Sans"/>
              </a:rPr>
              <a:t>Xử lý và chuẩn bị dữ liệu</a:t>
            </a:r>
          </a:p>
        </p:txBody>
      </p:sp>
      <p:sp>
        <p:nvSpPr>
          <p:cNvPr id="16" name="TextBox 16"/>
          <p:cNvSpPr txBox="1"/>
          <p:nvPr/>
        </p:nvSpPr>
        <p:spPr>
          <a:xfrm>
            <a:off x="1576177" y="6821611"/>
            <a:ext cx="9254785" cy="688975"/>
          </a:xfrm>
          <a:prstGeom prst="rect">
            <a:avLst/>
          </a:prstGeom>
        </p:spPr>
        <p:txBody>
          <a:bodyPr lIns="0" tIns="0" rIns="0" bIns="0" rtlCol="0" anchor="t">
            <a:spAutoFit/>
          </a:bodyPr>
          <a:lstStyle/>
          <a:p>
            <a:pPr algn="l">
              <a:lnSpc>
                <a:spcPts val="5599"/>
              </a:lnSpc>
              <a:spcBef>
                <a:spcPct val="0"/>
              </a:spcBef>
            </a:pPr>
            <a:r>
              <a:rPr lang="en-US" sz="3999">
                <a:solidFill>
                  <a:srgbClr val="5A5D58"/>
                </a:solidFill>
                <a:latin typeface="Public Sans"/>
                <a:ea typeface="Public Sans"/>
                <a:cs typeface="Public Sans"/>
                <a:sym typeface="Public Sans"/>
              </a:rPr>
              <a:t>Lưu trữ dữ liệu</a:t>
            </a:r>
          </a:p>
        </p:txBody>
      </p:sp>
      <p:sp>
        <p:nvSpPr>
          <p:cNvPr id="17" name="TextBox 17"/>
          <p:cNvSpPr txBox="1"/>
          <p:nvPr/>
        </p:nvSpPr>
        <p:spPr>
          <a:xfrm>
            <a:off x="1576177" y="7775987"/>
            <a:ext cx="9254785" cy="688975"/>
          </a:xfrm>
          <a:prstGeom prst="rect">
            <a:avLst/>
          </a:prstGeom>
        </p:spPr>
        <p:txBody>
          <a:bodyPr lIns="0" tIns="0" rIns="0" bIns="0" rtlCol="0" anchor="t">
            <a:spAutoFit/>
          </a:bodyPr>
          <a:lstStyle/>
          <a:p>
            <a:pPr algn="l">
              <a:lnSpc>
                <a:spcPts val="5599"/>
              </a:lnSpc>
              <a:spcBef>
                <a:spcPct val="0"/>
              </a:spcBef>
            </a:pPr>
            <a:r>
              <a:rPr lang="en-US" sz="3999">
                <a:solidFill>
                  <a:srgbClr val="5A5D58"/>
                </a:solidFill>
                <a:latin typeface="Public Sans"/>
                <a:ea typeface="Public Sans"/>
                <a:cs typeface="Public Sans"/>
                <a:sym typeface="Public Sans"/>
              </a:rPr>
              <a:t>Sao lưu và phục hồi dữ liệu</a:t>
            </a:r>
          </a:p>
        </p:txBody>
      </p:sp>
      <p:sp>
        <p:nvSpPr>
          <p:cNvPr id="18" name="TextBox 18"/>
          <p:cNvSpPr txBox="1"/>
          <p:nvPr/>
        </p:nvSpPr>
        <p:spPr>
          <a:xfrm>
            <a:off x="7783496" y="3636962"/>
            <a:ext cx="9254785" cy="688975"/>
          </a:xfrm>
          <a:prstGeom prst="rect">
            <a:avLst/>
          </a:prstGeom>
        </p:spPr>
        <p:txBody>
          <a:bodyPr lIns="0" tIns="0" rIns="0" bIns="0" rtlCol="0" anchor="t">
            <a:spAutoFit/>
          </a:bodyPr>
          <a:lstStyle/>
          <a:p>
            <a:pPr algn="l">
              <a:lnSpc>
                <a:spcPts val="5599"/>
              </a:lnSpc>
              <a:spcBef>
                <a:spcPct val="0"/>
              </a:spcBef>
            </a:pPr>
            <a:r>
              <a:rPr lang="en-US" sz="3999">
                <a:solidFill>
                  <a:srgbClr val="5A5D58"/>
                </a:solidFill>
                <a:latin typeface="Public Sans"/>
                <a:ea typeface="Public Sans"/>
                <a:cs typeface="Public Sans"/>
                <a:sym typeface="Public Sans"/>
              </a:rPr>
              <a:t>Thao tác CRUD trên MySQL Metastore</a:t>
            </a:r>
          </a:p>
        </p:txBody>
      </p:sp>
      <p:sp>
        <p:nvSpPr>
          <p:cNvPr id="19" name="TextBox 19"/>
          <p:cNvSpPr txBox="1"/>
          <p:nvPr/>
        </p:nvSpPr>
        <p:spPr>
          <a:xfrm>
            <a:off x="7783496" y="4756150"/>
            <a:ext cx="9254785" cy="688975"/>
          </a:xfrm>
          <a:prstGeom prst="rect">
            <a:avLst/>
          </a:prstGeom>
        </p:spPr>
        <p:txBody>
          <a:bodyPr lIns="0" tIns="0" rIns="0" bIns="0" rtlCol="0" anchor="t">
            <a:spAutoFit/>
          </a:bodyPr>
          <a:lstStyle/>
          <a:p>
            <a:pPr algn="l">
              <a:lnSpc>
                <a:spcPts val="5599"/>
              </a:lnSpc>
              <a:spcBef>
                <a:spcPct val="0"/>
              </a:spcBef>
            </a:pPr>
            <a:r>
              <a:rPr lang="en-US" sz="3999">
                <a:solidFill>
                  <a:srgbClr val="5A5D58"/>
                </a:solidFill>
                <a:latin typeface="Public Sans"/>
                <a:ea typeface="Public Sans"/>
                <a:cs typeface="Public Sans"/>
                <a:sym typeface="Public Sans"/>
              </a:rPr>
              <a:t>Xử lý dữ liệu với MapReduce</a:t>
            </a:r>
          </a:p>
        </p:txBody>
      </p:sp>
      <p:sp>
        <p:nvSpPr>
          <p:cNvPr id="20" name="TextBox 20"/>
          <p:cNvSpPr txBox="1"/>
          <p:nvPr/>
        </p:nvSpPr>
        <p:spPr>
          <a:xfrm>
            <a:off x="7783496" y="5788881"/>
            <a:ext cx="9254785" cy="688975"/>
          </a:xfrm>
          <a:prstGeom prst="rect">
            <a:avLst/>
          </a:prstGeom>
        </p:spPr>
        <p:txBody>
          <a:bodyPr lIns="0" tIns="0" rIns="0" bIns="0" rtlCol="0" anchor="t">
            <a:spAutoFit/>
          </a:bodyPr>
          <a:lstStyle/>
          <a:p>
            <a:pPr algn="l">
              <a:lnSpc>
                <a:spcPts val="5599"/>
              </a:lnSpc>
              <a:spcBef>
                <a:spcPct val="0"/>
              </a:spcBef>
            </a:pPr>
            <a:r>
              <a:rPr lang="en-US" sz="3999">
                <a:solidFill>
                  <a:srgbClr val="5A5D58"/>
                </a:solidFill>
                <a:latin typeface="Public Sans"/>
                <a:ea typeface="Public Sans"/>
                <a:cs typeface="Public Sans"/>
                <a:sym typeface="Public Sans"/>
              </a:rPr>
              <a:t>Phát triển ứng dụng web</a:t>
            </a:r>
          </a:p>
        </p:txBody>
      </p:sp>
      <p:sp>
        <p:nvSpPr>
          <p:cNvPr id="21" name="TextBox 21"/>
          <p:cNvSpPr txBox="1"/>
          <p:nvPr/>
        </p:nvSpPr>
        <p:spPr>
          <a:xfrm>
            <a:off x="7783496" y="6820756"/>
            <a:ext cx="9254785" cy="688975"/>
          </a:xfrm>
          <a:prstGeom prst="rect">
            <a:avLst/>
          </a:prstGeom>
        </p:spPr>
        <p:txBody>
          <a:bodyPr lIns="0" tIns="0" rIns="0" bIns="0" rtlCol="0" anchor="t">
            <a:spAutoFit/>
          </a:bodyPr>
          <a:lstStyle/>
          <a:p>
            <a:pPr algn="l">
              <a:lnSpc>
                <a:spcPts val="5599"/>
              </a:lnSpc>
              <a:spcBef>
                <a:spcPct val="0"/>
              </a:spcBef>
            </a:pPr>
            <a:r>
              <a:rPr lang="en-US" sz="3999">
                <a:solidFill>
                  <a:srgbClr val="5A5D58"/>
                </a:solidFill>
                <a:latin typeface="Public Sans"/>
                <a:ea typeface="Public Sans"/>
                <a:cs typeface="Public Sans"/>
                <a:sym typeface="Public Sans"/>
              </a:rPr>
              <a:t>Trực quan hóa dữ liệu với PowerBI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481867"/>
          </a:xfrm>
          <a:custGeom>
            <a:avLst/>
            <a:gdLst/>
            <a:ahLst/>
            <a:cxnLst/>
            <a:rect l="l" t="t" r="r" b="b"/>
            <a:pathLst>
              <a:path w="16230600" h="7481867">
                <a:moveTo>
                  <a:pt x="0" y="0"/>
                </a:moveTo>
                <a:lnTo>
                  <a:pt x="16230600" y="0"/>
                </a:lnTo>
                <a:lnTo>
                  <a:pt x="16230600" y="7481867"/>
                </a:lnTo>
                <a:lnTo>
                  <a:pt x="0" y="7481867"/>
                </a:lnTo>
                <a:lnTo>
                  <a:pt x="0" y="0"/>
                </a:lnTo>
                <a:close/>
              </a:path>
            </a:pathLst>
          </a:custGeom>
          <a:blipFill>
            <a:blip r:embed="rId6"/>
            <a:stretch>
              <a:fillRect l="-2323" r="-2323"/>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057302" y="7488699"/>
            <a:ext cx="1393295" cy="1229583"/>
          </a:xfrm>
          <a:custGeom>
            <a:avLst/>
            <a:gdLst/>
            <a:ahLst/>
            <a:cxnLst/>
            <a:rect l="l" t="t" r="r" b="b"/>
            <a:pathLst>
              <a:path w="1393295" h="1229583">
                <a:moveTo>
                  <a:pt x="0" y="0"/>
                </a:moveTo>
                <a:lnTo>
                  <a:pt x="1393295" y="0"/>
                </a:lnTo>
                <a:lnTo>
                  <a:pt x="1393295" y="1229583"/>
                </a:lnTo>
                <a:lnTo>
                  <a:pt x="0" y="1229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a:extLst>
              <a:ext uri="{C183D7F6-B498-43B3-948B-1728B52AA6E4}">
                <adec:decorative xmlns:adec="http://schemas.microsoft.com/office/drawing/2017/decorative" val="1"/>
              </a:ext>
            </a:extLst>
          </p:cNvPr>
          <p:cNvSpPr/>
          <p:nvPr/>
        </p:nvSpPr>
        <p:spPr>
          <a:xfrm>
            <a:off x="15785688" y="5009202"/>
            <a:ext cx="917667" cy="809841"/>
          </a:xfrm>
          <a:custGeom>
            <a:avLst/>
            <a:gdLst/>
            <a:ahLst/>
            <a:cxnLst/>
            <a:rect l="l" t="t" r="r" b="b"/>
            <a:pathLst>
              <a:path w="917667" h="809841">
                <a:moveTo>
                  <a:pt x="0" y="0"/>
                </a:moveTo>
                <a:lnTo>
                  <a:pt x="917667" y="0"/>
                </a:lnTo>
                <a:lnTo>
                  <a:pt x="917667" y="809841"/>
                </a:lnTo>
                <a:lnTo>
                  <a:pt x="0" y="80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63476" y="2806252"/>
            <a:ext cx="13715280" cy="4632118"/>
          </a:xfrm>
          <a:prstGeom prst="rect">
            <a:avLst/>
          </a:prstGeom>
        </p:spPr>
        <p:txBody>
          <a:bodyPr lIns="0" tIns="0" rIns="0" bIns="0" rtlCol="0" anchor="t">
            <a:spAutoFit/>
          </a:bodyPr>
          <a:lstStyle/>
          <a:p>
            <a:pPr marL="561339" lvl="1" indent="-280669" algn="just">
              <a:lnSpc>
                <a:spcPts val="3015"/>
              </a:lnSpc>
              <a:buFont typeface="Arial"/>
              <a:buChar char="•"/>
            </a:pPr>
            <a:r>
              <a:rPr lang="en-US" sz="2599" b="1">
                <a:solidFill>
                  <a:srgbClr val="5A5D58"/>
                </a:solidFill>
                <a:latin typeface="Calibri (MS) Bold"/>
                <a:ea typeface="Calibri (MS) Bold"/>
                <a:cs typeface="Calibri (MS) Bold"/>
                <a:sym typeface="Calibri (MS) Bold"/>
              </a:rPr>
              <a:t>Trên </a:t>
            </a:r>
            <a:r>
              <a:rPr lang="en-US" sz="2599" b="1">
                <a:solidFill>
                  <a:srgbClr val="FF3131"/>
                </a:solidFill>
                <a:latin typeface="Calibri (MS) Bold"/>
                <a:ea typeface="Calibri (MS) Bold"/>
                <a:cs typeface="Calibri (MS) Bold"/>
                <a:sym typeface="Calibri (MS) Bold"/>
              </a:rPr>
              <a:t>Ubuntu</a:t>
            </a:r>
            <a:r>
              <a:rPr lang="en-US" sz="2599" b="1">
                <a:solidFill>
                  <a:srgbClr val="5A5D58"/>
                </a:solidFill>
                <a:latin typeface="Calibri (MS) Bold"/>
                <a:ea typeface="Calibri (MS) Bold"/>
                <a:cs typeface="Calibri (MS) Bold"/>
                <a:sym typeface="Calibri (MS) Bold"/>
              </a:rPr>
              <a:t>:</a:t>
            </a:r>
          </a:p>
          <a:p>
            <a:pPr marL="1122678" lvl="2" indent="-374226" algn="just">
              <a:lnSpc>
                <a:spcPts val="3015"/>
              </a:lnSpc>
              <a:buFont typeface="Arial"/>
              <a:buChar char="⚬"/>
            </a:pPr>
            <a:r>
              <a:rPr lang="en-US" sz="2599">
                <a:solidFill>
                  <a:srgbClr val="5A5D58"/>
                </a:solidFill>
                <a:latin typeface="Calibri (MS)"/>
                <a:ea typeface="Calibri (MS)"/>
                <a:cs typeface="Calibri (MS)"/>
                <a:sym typeface="Calibri (MS)"/>
              </a:rPr>
              <a:t>Hadoop: Cài đặt Hadoop để sử dụng HDFS làm hệ thống lưu trữ phân tán và MapReduce cho xử lý dữ liệu lớn.</a:t>
            </a:r>
          </a:p>
          <a:p>
            <a:pPr marL="1122678" lvl="2" indent="-374226" algn="just">
              <a:lnSpc>
                <a:spcPts val="3015"/>
              </a:lnSpc>
              <a:buFont typeface="Arial"/>
              <a:buChar char="⚬"/>
            </a:pPr>
            <a:r>
              <a:rPr lang="en-US" sz="2599">
                <a:solidFill>
                  <a:srgbClr val="5A5D58"/>
                </a:solidFill>
                <a:latin typeface="Calibri (MS)"/>
                <a:ea typeface="Calibri (MS)"/>
                <a:cs typeface="Calibri (MS)"/>
                <a:sym typeface="Calibri (MS)"/>
              </a:rPr>
              <a:t>Hive: Cài đặt Hive để quản lý và truy vấn dữ liệu trên HDFS.</a:t>
            </a:r>
          </a:p>
          <a:p>
            <a:pPr marL="1122678" lvl="2" indent="-374226" algn="just">
              <a:lnSpc>
                <a:spcPts val="3015"/>
              </a:lnSpc>
              <a:buFont typeface="Arial"/>
              <a:buChar char="⚬"/>
            </a:pPr>
            <a:r>
              <a:rPr lang="en-US" sz="2599">
                <a:solidFill>
                  <a:srgbClr val="5A5D58"/>
                </a:solidFill>
                <a:latin typeface="Calibri (MS)"/>
                <a:ea typeface="Calibri (MS)"/>
                <a:cs typeface="Calibri (MS)"/>
                <a:sym typeface="Calibri (MS)"/>
              </a:rPr>
              <a:t>MySQL: Sử dụng làm Hive Metastore để lưu trữ metadata của các bảng Hive.</a:t>
            </a:r>
          </a:p>
          <a:p>
            <a:pPr marL="1122678" lvl="2" indent="-374226" algn="just">
              <a:lnSpc>
                <a:spcPts val="3015"/>
              </a:lnSpc>
              <a:buFont typeface="Arial"/>
              <a:buChar char="⚬"/>
            </a:pPr>
            <a:r>
              <a:rPr lang="en-US" sz="2599">
                <a:solidFill>
                  <a:srgbClr val="5A5D58"/>
                </a:solidFill>
                <a:latin typeface="Calibri (MS)"/>
                <a:ea typeface="Calibri (MS)"/>
                <a:cs typeface="Calibri (MS)"/>
                <a:sym typeface="Calibri (MS)"/>
              </a:rPr>
              <a:t>HiveServer2: Bật dịch vụ HiveServer2 để hỗ trợ truy vấn từ xa thông qua JDBC/ODBC.</a:t>
            </a:r>
          </a:p>
          <a:p>
            <a:pPr marL="1122678" lvl="2" indent="-374226" algn="just">
              <a:lnSpc>
                <a:spcPts val="3015"/>
              </a:lnSpc>
              <a:buFont typeface="Arial"/>
              <a:buChar char="⚬"/>
            </a:pPr>
            <a:r>
              <a:rPr lang="en-US" sz="2599">
                <a:solidFill>
                  <a:srgbClr val="5A5D58"/>
                </a:solidFill>
                <a:latin typeface="Calibri (MS)"/>
                <a:ea typeface="Calibri (MS)"/>
                <a:cs typeface="Calibri (MS)"/>
                <a:sym typeface="Calibri (MS)"/>
              </a:rPr>
              <a:t>SSH: Cấu hình SSH để các thành viên nhóm truy cập từ xa vào cụm Hadoop/Hive dễ dàng.</a:t>
            </a:r>
          </a:p>
          <a:p>
            <a:pPr marL="561339" lvl="1" indent="-280669" algn="just">
              <a:lnSpc>
                <a:spcPts val="3015"/>
              </a:lnSpc>
              <a:buFont typeface="Arial"/>
              <a:buChar char="•"/>
            </a:pPr>
            <a:r>
              <a:rPr lang="en-US" sz="2599" b="1">
                <a:solidFill>
                  <a:srgbClr val="5A5D58"/>
                </a:solidFill>
                <a:latin typeface="Calibri (MS) Bold"/>
                <a:ea typeface="Calibri (MS) Bold"/>
                <a:cs typeface="Calibri (MS) Bold"/>
                <a:sym typeface="Calibri (MS) Bold"/>
              </a:rPr>
              <a:t>Trên </a:t>
            </a:r>
            <a:r>
              <a:rPr lang="en-US" sz="2599" b="1">
                <a:solidFill>
                  <a:srgbClr val="FF3131"/>
                </a:solidFill>
                <a:latin typeface="Calibri (MS) Bold"/>
                <a:ea typeface="Calibri (MS) Bold"/>
                <a:cs typeface="Calibri (MS) Bold"/>
                <a:sym typeface="Calibri (MS) Bold"/>
              </a:rPr>
              <a:t>Windows</a:t>
            </a:r>
            <a:r>
              <a:rPr lang="en-US" sz="2599" b="1">
                <a:solidFill>
                  <a:srgbClr val="5A5D58"/>
                </a:solidFill>
                <a:latin typeface="Calibri (MS) Bold"/>
                <a:ea typeface="Calibri (MS) Bold"/>
                <a:cs typeface="Calibri (MS) Bold"/>
                <a:sym typeface="Calibri (MS) Bold"/>
              </a:rPr>
              <a:t>:</a:t>
            </a:r>
          </a:p>
          <a:p>
            <a:pPr marL="1122678" lvl="2" indent="-374226" algn="just">
              <a:lnSpc>
                <a:spcPts val="3015"/>
              </a:lnSpc>
              <a:buFont typeface="Arial"/>
              <a:buChar char="⚬"/>
            </a:pPr>
            <a:r>
              <a:rPr lang="en-US" sz="2599">
                <a:solidFill>
                  <a:srgbClr val="5A5D58"/>
                </a:solidFill>
                <a:latin typeface="Calibri (MS)"/>
                <a:ea typeface="Calibri (MS)"/>
                <a:cs typeface="Calibri (MS)"/>
                <a:sym typeface="Calibri (MS)"/>
              </a:rPr>
              <a:t>Hadoop: Cài đặt Hadoop để hỗ trợ các tác vụ bổ sung, đồng bộ với cụm trên Ubuntu.</a:t>
            </a:r>
          </a:p>
          <a:p>
            <a:pPr marL="1122678" lvl="2" indent="-374226" algn="just">
              <a:lnSpc>
                <a:spcPts val="3015"/>
              </a:lnSpc>
              <a:buFont typeface="Arial"/>
              <a:buChar char="⚬"/>
            </a:pPr>
            <a:r>
              <a:rPr lang="en-US" sz="2599">
                <a:solidFill>
                  <a:srgbClr val="5A5D58"/>
                </a:solidFill>
                <a:latin typeface="Calibri (MS)"/>
                <a:ea typeface="Calibri (MS)"/>
                <a:cs typeface="Calibri (MS)"/>
                <a:sym typeface="Calibri (MS)"/>
              </a:rPr>
              <a:t>Sqoop: Cài đặt Sqoop để chuyển dữ liệu giữa HDFS/Hive và cơ sở dữ liệu quan hệ, sử dụng MySQL làm Sqoop Metastore để lưu trữ metadata của các job Sqoop.</a:t>
            </a:r>
          </a:p>
          <a:p>
            <a:pPr algn="just">
              <a:lnSpc>
                <a:spcPts val="3015"/>
              </a:lnSpc>
            </a:pPr>
            <a:endParaRPr lang="en-US" sz="2599">
              <a:solidFill>
                <a:srgbClr val="5A5D58"/>
              </a:solidFill>
              <a:latin typeface="Calibri (MS)"/>
              <a:ea typeface="Calibri (MS)"/>
              <a:cs typeface="Calibri (MS)"/>
              <a:sym typeface="Calibri (MS)"/>
            </a:endParaRPr>
          </a:p>
        </p:txBody>
      </p:sp>
      <p:sp>
        <p:nvSpPr>
          <p:cNvPr id="13" name="TextBox 13"/>
          <p:cNvSpPr txBox="1"/>
          <p:nvPr/>
        </p:nvSpPr>
        <p:spPr>
          <a:xfrm>
            <a:off x="2819816" y="1748931"/>
            <a:ext cx="10271803" cy="863600"/>
          </a:xfrm>
          <a:prstGeom prst="rect">
            <a:avLst/>
          </a:prstGeom>
        </p:spPr>
        <p:txBody>
          <a:bodyPr lIns="0" tIns="0" rIns="0" bIns="0" rtlCol="0" anchor="t">
            <a:spAutoFit/>
          </a:bodyPr>
          <a:lstStyle/>
          <a:p>
            <a:pPr algn="l">
              <a:lnSpc>
                <a:spcPts val="7000"/>
              </a:lnSpc>
              <a:spcBef>
                <a:spcPct val="0"/>
              </a:spcBef>
            </a:pPr>
            <a:r>
              <a:rPr lang="en-US" sz="5000">
                <a:solidFill>
                  <a:srgbClr val="5A5D58"/>
                </a:solidFill>
                <a:latin typeface="Public Sans"/>
                <a:ea typeface="Public Sans"/>
                <a:cs typeface="Public Sans"/>
                <a:sym typeface="Public Sans"/>
              </a:rPr>
              <a:t>Thiết lập hạ tầng</a:t>
            </a:r>
          </a:p>
        </p:txBody>
      </p:sp>
      <p:sp>
        <p:nvSpPr>
          <p:cNvPr id="14" name="TextBox 14"/>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481867"/>
          </a:xfrm>
          <a:custGeom>
            <a:avLst/>
            <a:gdLst/>
            <a:ahLst/>
            <a:cxnLst/>
            <a:rect l="l" t="t" r="r" b="b"/>
            <a:pathLst>
              <a:path w="16230600" h="7481867">
                <a:moveTo>
                  <a:pt x="0" y="0"/>
                </a:moveTo>
                <a:lnTo>
                  <a:pt x="16230600" y="0"/>
                </a:lnTo>
                <a:lnTo>
                  <a:pt x="16230600" y="7481867"/>
                </a:lnTo>
                <a:lnTo>
                  <a:pt x="0" y="7481867"/>
                </a:lnTo>
                <a:lnTo>
                  <a:pt x="0" y="0"/>
                </a:lnTo>
                <a:close/>
              </a:path>
            </a:pathLst>
          </a:custGeom>
          <a:blipFill>
            <a:blip r:embed="rId6"/>
            <a:stretch>
              <a:fillRect l="-2323" r="-2323"/>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057302" y="7488699"/>
            <a:ext cx="1393295" cy="1229583"/>
          </a:xfrm>
          <a:custGeom>
            <a:avLst/>
            <a:gdLst/>
            <a:ahLst/>
            <a:cxnLst/>
            <a:rect l="l" t="t" r="r" b="b"/>
            <a:pathLst>
              <a:path w="1393295" h="1229583">
                <a:moveTo>
                  <a:pt x="0" y="0"/>
                </a:moveTo>
                <a:lnTo>
                  <a:pt x="1393295" y="0"/>
                </a:lnTo>
                <a:lnTo>
                  <a:pt x="1393295" y="1229583"/>
                </a:lnTo>
                <a:lnTo>
                  <a:pt x="0" y="1229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a:extLst>
              <a:ext uri="{C183D7F6-B498-43B3-948B-1728B52AA6E4}">
                <adec:decorative xmlns:adec="http://schemas.microsoft.com/office/drawing/2017/decorative" val="1"/>
              </a:ext>
            </a:extLst>
          </p:cNvPr>
          <p:cNvSpPr/>
          <p:nvPr/>
        </p:nvSpPr>
        <p:spPr>
          <a:xfrm>
            <a:off x="15785688" y="5009202"/>
            <a:ext cx="917667" cy="809841"/>
          </a:xfrm>
          <a:custGeom>
            <a:avLst/>
            <a:gdLst/>
            <a:ahLst/>
            <a:cxnLst/>
            <a:rect l="l" t="t" r="r" b="b"/>
            <a:pathLst>
              <a:path w="917667" h="809841">
                <a:moveTo>
                  <a:pt x="0" y="0"/>
                </a:moveTo>
                <a:lnTo>
                  <a:pt x="917667" y="0"/>
                </a:lnTo>
                <a:lnTo>
                  <a:pt x="917667" y="809841"/>
                </a:lnTo>
                <a:lnTo>
                  <a:pt x="0" y="80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819816" y="1748931"/>
            <a:ext cx="10271803" cy="863600"/>
          </a:xfrm>
          <a:prstGeom prst="rect">
            <a:avLst/>
          </a:prstGeom>
        </p:spPr>
        <p:txBody>
          <a:bodyPr lIns="0" tIns="0" rIns="0" bIns="0" rtlCol="0" anchor="t">
            <a:spAutoFit/>
          </a:bodyPr>
          <a:lstStyle/>
          <a:p>
            <a:pPr algn="l">
              <a:lnSpc>
                <a:spcPts val="7000"/>
              </a:lnSpc>
              <a:spcBef>
                <a:spcPct val="0"/>
              </a:spcBef>
            </a:pPr>
            <a:r>
              <a:rPr lang="en-US" sz="5000">
                <a:solidFill>
                  <a:srgbClr val="5A5D58"/>
                </a:solidFill>
                <a:latin typeface="Public Sans"/>
                <a:ea typeface="Public Sans"/>
                <a:cs typeface="Public Sans"/>
                <a:sym typeface="Public Sans"/>
              </a:rPr>
              <a:t>Thu thập dữ liệu</a:t>
            </a:r>
          </a:p>
        </p:txBody>
      </p:sp>
      <p:sp>
        <p:nvSpPr>
          <p:cNvPr id="13" name="TextBox 13"/>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
        <p:nvSpPr>
          <p:cNvPr id="14" name="TextBox 14"/>
          <p:cNvSpPr txBox="1"/>
          <p:nvPr/>
        </p:nvSpPr>
        <p:spPr>
          <a:xfrm>
            <a:off x="2412837" y="2507756"/>
            <a:ext cx="13462327" cy="3704808"/>
          </a:xfrm>
          <a:prstGeom prst="rect">
            <a:avLst/>
          </a:prstGeom>
        </p:spPr>
        <p:txBody>
          <a:bodyPr lIns="0" tIns="0" rIns="0" bIns="0" rtlCol="0" anchor="t">
            <a:spAutoFit/>
          </a:bodyPr>
          <a:lstStyle/>
          <a:p>
            <a:pPr marL="647698" lvl="1" indent="-323849" algn="l">
              <a:lnSpc>
                <a:spcPts val="4199"/>
              </a:lnSpc>
              <a:buFont typeface="Arial"/>
              <a:buChar char="•"/>
            </a:pPr>
            <a:r>
              <a:rPr lang="en-US" sz="2999">
                <a:solidFill>
                  <a:srgbClr val="5A5D58"/>
                </a:solidFill>
                <a:latin typeface="Calibri (MS)"/>
                <a:ea typeface="Calibri (MS)"/>
                <a:cs typeface="Calibri (MS)"/>
                <a:sym typeface="Calibri (MS)"/>
              </a:rPr>
              <a:t>Dữ liệu việc làm được thu thập từ hai nền tảng tuyển dụng trực tuyến:</a:t>
            </a:r>
          </a:p>
          <a:p>
            <a:pPr marL="1295397" lvl="2" indent="-431799" algn="l">
              <a:lnSpc>
                <a:spcPts val="4199"/>
              </a:lnSpc>
              <a:buFont typeface="Arial"/>
              <a:buChar char="⚬"/>
            </a:pPr>
            <a:r>
              <a:rPr lang="en-US" sz="2999">
                <a:solidFill>
                  <a:srgbClr val="FF3131"/>
                </a:solidFill>
                <a:latin typeface="Calibri (MS)"/>
                <a:ea typeface="Calibri (MS)"/>
                <a:cs typeface="Calibri (MS)"/>
                <a:sym typeface="Calibri (MS)"/>
              </a:rPr>
              <a:t>VietnamWorks</a:t>
            </a:r>
            <a:r>
              <a:rPr lang="en-US" sz="2999">
                <a:solidFill>
                  <a:srgbClr val="5A5D58"/>
                </a:solidFill>
                <a:latin typeface="Calibri (MS)"/>
                <a:ea typeface="Calibri (MS)"/>
                <a:cs typeface="Calibri (MS)"/>
                <a:sym typeface="Calibri (MS)"/>
              </a:rPr>
              <a:t>: Sử dụng Python và thư viện requests để gửi yêu cầu POST tới API (https://ms.vietnamworks.com/job-search/v1.0/search). Thu thập 219 trang, mỗi trang 50 bản ghi.</a:t>
            </a:r>
          </a:p>
          <a:p>
            <a:pPr marL="1295397" lvl="2" indent="-431799" algn="l">
              <a:lnSpc>
                <a:spcPts val="4199"/>
              </a:lnSpc>
              <a:buFont typeface="Arial"/>
              <a:buChar char="⚬"/>
            </a:pPr>
            <a:r>
              <a:rPr lang="en-US" sz="2999">
                <a:solidFill>
                  <a:srgbClr val="FF3131"/>
                </a:solidFill>
                <a:latin typeface="Calibri (MS)"/>
                <a:ea typeface="Calibri (MS)"/>
                <a:cs typeface="Calibri (MS)"/>
                <a:sym typeface="Calibri (MS)"/>
              </a:rPr>
              <a:t>CareerViet</a:t>
            </a:r>
            <a:r>
              <a:rPr lang="en-US" sz="2999">
                <a:solidFill>
                  <a:srgbClr val="5A5D58"/>
                </a:solidFill>
                <a:latin typeface="Calibri (MS)"/>
                <a:ea typeface="Calibri (MS)"/>
                <a:cs typeface="Calibri (MS)"/>
                <a:sym typeface="Calibri (MS)"/>
              </a:rPr>
              <a:t>: Sử dụng requests.Session để duy trì cookies, truy cập trang HTML (https://careerviet.vn/viec-lam/tat-ca-viec-lam-trang-{page}-vi.html) và gọi API (https://careerviet.vn/search-jobs). Thu thập 567 trang.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481867"/>
          </a:xfrm>
          <a:custGeom>
            <a:avLst/>
            <a:gdLst/>
            <a:ahLst/>
            <a:cxnLst/>
            <a:rect l="l" t="t" r="r" b="b"/>
            <a:pathLst>
              <a:path w="16230600" h="7481867">
                <a:moveTo>
                  <a:pt x="0" y="0"/>
                </a:moveTo>
                <a:lnTo>
                  <a:pt x="16230600" y="0"/>
                </a:lnTo>
                <a:lnTo>
                  <a:pt x="16230600" y="7481867"/>
                </a:lnTo>
                <a:lnTo>
                  <a:pt x="0" y="7481867"/>
                </a:lnTo>
                <a:lnTo>
                  <a:pt x="0" y="0"/>
                </a:lnTo>
                <a:close/>
              </a:path>
            </a:pathLst>
          </a:custGeom>
          <a:blipFill>
            <a:blip r:embed="rId6"/>
            <a:stretch>
              <a:fillRect l="-2323" r="-2323"/>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057302" y="7488699"/>
            <a:ext cx="1393295" cy="1229583"/>
          </a:xfrm>
          <a:custGeom>
            <a:avLst/>
            <a:gdLst/>
            <a:ahLst/>
            <a:cxnLst/>
            <a:rect l="l" t="t" r="r" b="b"/>
            <a:pathLst>
              <a:path w="1393295" h="1229583">
                <a:moveTo>
                  <a:pt x="0" y="0"/>
                </a:moveTo>
                <a:lnTo>
                  <a:pt x="1393295" y="0"/>
                </a:lnTo>
                <a:lnTo>
                  <a:pt x="1393295" y="1229583"/>
                </a:lnTo>
                <a:lnTo>
                  <a:pt x="0" y="1229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a:extLst>
              <a:ext uri="{C183D7F6-B498-43B3-948B-1728B52AA6E4}">
                <adec:decorative xmlns:adec="http://schemas.microsoft.com/office/drawing/2017/decorative" val="1"/>
              </a:ext>
            </a:extLst>
          </p:cNvPr>
          <p:cNvSpPr/>
          <p:nvPr/>
        </p:nvSpPr>
        <p:spPr>
          <a:xfrm>
            <a:off x="15785688" y="5009202"/>
            <a:ext cx="917667" cy="809841"/>
          </a:xfrm>
          <a:custGeom>
            <a:avLst/>
            <a:gdLst/>
            <a:ahLst/>
            <a:cxnLst/>
            <a:rect l="l" t="t" r="r" b="b"/>
            <a:pathLst>
              <a:path w="917667" h="809841">
                <a:moveTo>
                  <a:pt x="0" y="0"/>
                </a:moveTo>
                <a:lnTo>
                  <a:pt x="917667" y="0"/>
                </a:lnTo>
                <a:lnTo>
                  <a:pt x="917667" y="809841"/>
                </a:lnTo>
                <a:lnTo>
                  <a:pt x="0" y="80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86567" y="2850656"/>
            <a:ext cx="12668596" cy="5758041"/>
          </a:xfrm>
          <a:prstGeom prst="rect">
            <a:avLst/>
          </a:prstGeom>
        </p:spPr>
        <p:txBody>
          <a:bodyPr lIns="0" tIns="0" rIns="0" bIns="0" rtlCol="0" anchor="t">
            <a:spAutoFit/>
          </a:bodyPr>
          <a:lstStyle/>
          <a:p>
            <a:pPr marL="647700" lvl="1" indent="-323850" algn="just">
              <a:lnSpc>
                <a:spcPts val="3479"/>
              </a:lnSpc>
              <a:buFont typeface="Arial"/>
              <a:buChar char="•"/>
            </a:pPr>
            <a:r>
              <a:rPr lang="en-US" sz="3000">
                <a:solidFill>
                  <a:srgbClr val="5A5D58"/>
                </a:solidFill>
                <a:latin typeface="Calibri (MS)"/>
                <a:ea typeface="Calibri (MS)"/>
                <a:cs typeface="Calibri (MS)"/>
                <a:sym typeface="Calibri (MS)"/>
              </a:rPr>
              <a:t>Xử lý và chuẩn bị dữ liệu</a:t>
            </a:r>
          </a:p>
          <a:p>
            <a:pPr marL="1295400" lvl="2" indent="-431800" algn="just">
              <a:lnSpc>
                <a:spcPts val="3479"/>
              </a:lnSpc>
              <a:buFont typeface="Arial"/>
              <a:buChar char="⚬"/>
            </a:pPr>
            <a:r>
              <a:rPr lang="en-US" sz="3000">
                <a:solidFill>
                  <a:srgbClr val="5A5D58"/>
                </a:solidFill>
                <a:latin typeface="Calibri (MS)"/>
                <a:ea typeface="Calibri (MS)"/>
                <a:cs typeface="Calibri (MS)"/>
                <a:sym typeface="Calibri (MS)"/>
              </a:rPr>
              <a:t>Làm sạch dữ liệu:</a:t>
            </a:r>
          </a:p>
          <a:p>
            <a:pPr marL="1943100" lvl="3" indent="-485775" algn="just">
              <a:lnSpc>
                <a:spcPts val="3479"/>
              </a:lnSpc>
              <a:buFont typeface="Arial"/>
              <a:buChar char="￭"/>
            </a:pPr>
            <a:r>
              <a:rPr lang="en-US" sz="3000">
                <a:solidFill>
                  <a:srgbClr val="5A5D58"/>
                </a:solidFill>
                <a:latin typeface="Calibri (MS)"/>
                <a:ea typeface="Calibri (MS)"/>
                <a:cs typeface="Calibri (MS)"/>
                <a:sym typeface="Calibri (MS)"/>
              </a:rPr>
              <a:t>Sử dụng Python với thư viện json, pandas, và datetime để xử lý file JSON.</a:t>
            </a:r>
          </a:p>
          <a:p>
            <a:pPr marL="1943100" lvl="3" indent="-485775" algn="just">
              <a:lnSpc>
                <a:spcPts val="3479"/>
              </a:lnSpc>
              <a:buFont typeface="Arial"/>
              <a:buChar char="￭"/>
            </a:pPr>
            <a:r>
              <a:rPr lang="en-US" sz="3000">
                <a:solidFill>
                  <a:srgbClr val="5A5D58"/>
                </a:solidFill>
                <a:latin typeface="Calibri (MS)"/>
                <a:ea typeface="Calibri (MS)"/>
                <a:cs typeface="Calibri (MS)"/>
                <a:sym typeface="Calibri (MS)"/>
              </a:rPr>
              <a:t>Chuẩn hóa định dạng.</a:t>
            </a:r>
          </a:p>
          <a:p>
            <a:pPr marL="1943100" lvl="3" indent="-485775" algn="just">
              <a:lnSpc>
                <a:spcPts val="3479"/>
              </a:lnSpc>
              <a:buFont typeface="Arial"/>
              <a:buChar char="￭"/>
            </a:pPr>
            <a:r>
              <a:rPr lang="en-US" sz="3000">
                <a:solidFill>
                  <a:srgbClr val="5A5D58"/>
                </a:solidFill>
                <a:latin typeface="Calibri (MS)"/>
                <a:ea typeface="Calibri (MS)"/>
                <a:cs typeface="Calibri (MS)"/>
                <a:sym typeface="Calibri (MS)"/>
              </a:rPr>
              <a:t>Loại bỏ giá trị thiếu hoặc không hợp lệ.</a:t>
            </a:r>
          </a:p>
          <a:p>
            <a:pPr marL="1295400" lvl="2" indent="-431800" algn="just">
              <a:lnSpc>
                <a:spcPts val="3479"/>
              </a:lnSpc>
              <a:buFont typeface="Arial"/>
              <a:buChar char="⚬"/>
            </a:pPr>
            <a:r>
              <a:rPr lang="en-US" sz="3000">
                <a:solidFill>
                  <a:srgbClr val="5A5D58"/>
                </a:solidFill>
                <a:latin typeface="Calibri (MS)"/>
                <a:ea typeface="Calibri (MS)"/>
                <a:cs typeface="Calibri (MS)"/>
                <a:sym typeface="Calibri (MS)"/>
              </a:rPr>
              <a:t>Gộp và loại bỏ trùng lặp:</a:t>
            </a:r>
          </a:p>
          <a:p>
            <a:pPr marL="1943100" lvl="3" indent="-485775" algn="just">
              <a:lnSpc>
                <a:spcPts val="3479"/>
              </a:lnSpc>
              <a:buFont typeface="Arial"/>
              <a:buChar char="￭"/>
            </a:pPr>
            <a:r>
              <a:rPr lang="en-US" sz="3000">
                <a:solidFill>
                  <a:srgbClr val="5A5D58"/>
                </a:solidFill>
                <a:latin typeface="Calibri (MS)"/>
                <a:ea typeface="Calibri (MS)"/>
                <a:cs typeface="Calibri (MS)"/>
                <a:sym typeface="Calibri (MS)"/>
              </a:rPr>
              <a:t>Gộp dữ liệu từ vietnamworks.json và careerviet.json thành một danh sách duy nhất.</a:t>
            </a:r>
          </a:p>
          <a:p>
            <a:pPr marL="1943100" lvl="3" indent="-485775" algn="just">
              <a:lnSpc>
                <a:spcPts val="3479"/>
              </a:lnSpc>
              <a:buFont typeface="Arial"/>
              <a:buChar char="￭"/>
            </a:pPr>
            <a:r>
              <a:rPr lang="en-US" sz="3000">
                <a:solidFill>
                  <a:srgbClr val="5A5D58"/>
                </a:solidFill>
                <a:latin typeface="Calibri (MS)"/>
                <a:ea typeface="Calibri (MS)"/>
                <a:cs typeface="Calibri (MS)"/>
                <a:sym typeface="Calibri (MS)"/>
              </a:rPr>
              <a:t>Loại bỏ trùng lặp.</a:t>
            </a:r>
          </a:p>
          <a:p>
            <a:pPr marL="1295400" lvl="2" indent="-431800" algn="just">
              <a:lnSpc>
                <a:spcPts val="3479"/>
              </a:lnSpc>
              <a:buFont typeface="Arial"/>
              <a:buChar char="⚬"/>
            </a:pPr>
            <a:r>
              <a:rPr lang="en-US" sz="3000">
                <a:solidFill>
                  <a:srgbClr val="5A5D58"/>
                </a:solidFill>
                <a:latin typeface="Calibri (MS)"/>
                <a:ea typeface="Calibri (MS)"/>
                <a:cs typeface="Calibri (MS)"/>
                <a:sym typeface="Calibri (MS)"/>
              </a:rPr>
              <a:t>Chuẩn hóa dữ liệu:</a:t>
            </a:r>
          </a:p>
          <a:p>
            <a:pPr marL="1943100" lvl="3" indent="-485775" algn="just">
              <a:lnSpc>
                <a:spcPts val="3479"/>
              </a:lnSpc>
              <a:buFont typeface="Arial"/>
              <a:buChar char="￭"/>
            </a:pPr>
            <a:r>
              <a:rPr lang="en-US" sz="3000">
                <a:solidFill>
                  <a:srgbClr val="5A5D58"/>
                </a:solidFill>
                <a:latin typeface="Calibri (MS)"/>
                <a:ea typeface="Calibri (MS)"/>
                <a:cs typeface="Calibri (MS)"/>
                <a:sym typeface="Calibri (MS)"/>
              </a:rPr>
              <a:t>Chia dữ liệu thành các bảng quan hệ.</a:t>
            </a:r>
          </a:p>
          <a:p>
            <a:pPr algn="just">
              <a:lnSpc>
                <a:spcPts val="3479"/>
              </a:lnSpc>
            </a:pPr>
            <a:endParaRPr lang="en-US" sz="3000">
              <a:solidFill>
                <a:srgbClr val="5A5D58"/>
              </a:solidFill>
              <a:latin typeface="Calibri (MS)"/>
              <a:ea typeface="Calibri (MS)"/>
              <a:cs typeface="Calibri (MS)"/>
              <a:sym typeface="Calibri (MS)"/>
            </a:endParaRPr>
          </a:p>
        </p:txBody>
      </p:sp>
      <p:sp>
        <p:nvSpPr>
          <p:cNvPr id="13" name="TextBox 13"/>
          <p:cNvSpPr txBox="1"/>
          <p:nvPr/>
        </p:nvSpPr>
        <p:spPr>
          <a:xfrm>
            <a:off x="2819816" y="1748931"/>
            <a:ext cx="10271803" cy="863600"/>
          </a:xfrm>
          <a:prstGeom prst="rect">
            <a:avLst/>
          </a:prstGeom>
        </p:spPr>
        <p:txBody>
          <a:bodyPr lIns="0" tIns="0" rIns="0" bIns="0" rtlCol="0" anchor="t">
            <a:spAutoFit/>
          </a:bodyPr>
          <a:lstStyle/>
          <a:p>
            <a:pPr algn="l">
              <a:lnSpc>
                <a:spcPts val="7000"/>
              </a:lnSpc>
              <a:spcBef>
                <a:spcPct val="0"/>
              </a:spcBef>
            </a:pPr>
            <a:r>
              <a:rPr lang="en-US" sz="5000">
                <a:solidFill>
                  <a:srgbClr val="5A5D58"/>
                </a:solidFill>
                <a:latin typeface="Public Sans"/>
                <a:ea typeface="Public Sans"/>
                <a:cs typeface="Public Sans"/>
                <a:sym typeface="Public Sans"/>
              </a:rPr>
              <a:t>Xử lý và chuẩn bị dữ liệu</a:t>
            </a:r>
          </a:p>
        </p:txBody>
      </p:sp>
      <p:sp>
        <p:nvSpPr>
          <p:cNvPr id="14" name="TextBox 14"/>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340784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C183D7F6-B498-43B3-948B-1728B52AA6E4}">
                <adec:decorative xmlns:adec="http://schemas.microsoft.com/office/drawing/2017/decorative" val="1"/>
              </a:ext>
            </a:extLst>
          </p:cNvPr>
          <p:cNvSpPr/>
          <p:nvPr/>
        </p:nvSpPr>
        <p:spPr>
          <a:xfrm>
            <a:off x="-357900" y="-398105"/>
            <a:ext cx="5362523" cy="8426822"/>
          </a:xfrm>
          <a:custGeom>
            <a:avLst/>
            <a:gdLst/>
            <a:ahLst/>
            <a:cxnLst/>
            <a:rect l="l" t="t" r="r" b="b"/>
            <a:pathLst>
              <a:path w="5362523" h="8426822">
                <a:moveTo>
                  <a:pt x="0" y="0"/>
                </a:moveTo>
                <a:lnTo>
                  <a:pt x="5362523" y="0"/>
                </a:lnTo>
                <a:lnTo>
                  <a:pt x="5362523" y="8426822"/>
                </a:lnTo>
                <a:lnTo>
                  <a:pt x="0" y="84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C183D7F6-B498-43B3-948B-1728B52AA6E4}">
                <adec:decorative xmlns:adec="http://schemas.microsoft.com/office/drawing/2017/decorative" val="1"/>
              </a:ext>
            </a:extLst>
          </p:cNvPr>
          <p:cNvSpPr/>
          <p:nvPr/>
        </p:nvSpPr>
        <p:spPr>
          <a:xfrm rot="-10800000">
            <a:off x="13283377" y="2754895"/>
            <a:ext cx="5004623" cy="7864408"/>
          </a:xfrm>
          <a:custGeom>
            <a:avLst/>
            <a:gdLst/>
            <a:ahLst/>
            <a:cxnLst/>
            <a:rect l="l" t="t" r="r" b="b"/>
            <a:pathLst>
              <a:path w="5004623" h="7864408">
                <a:moveTo>
                  <a:pt x="0" y="0"/>
                </a:moveTo>
                <a:lnTo>
                  <a:pt x="5004623" y="0"/>
                </a:lnTo>
                <a:lnTo>
                  <a:pt x="5004623" y="7864408"/>
                </a:lnTo>
                <a:lnTo>
                  <a:pt x="0" y="7864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C183D7F6-B498-43B3-948B-1728B52AA6E4}">
                <adec:decorative xmlns:adec="http://schemas.microsoft.com/office/drawing/2017/decorative" val="1"/>
              </a:ext>
            </a:extLst>
          </p:cNvPr>
          <p:cNvSpPr/>
          <p:nvPr/>
        </p:nvSpPr>
        <p:spPr>
          <a:xfrm>
            <a:off x="1057302" y="1568718"/>
            <a:ext cx="16230600" cy="7481867"/>
          </a:xfrm>
          <a:custGeom>
            <a:avLst/>
            <a:gdLst/>
            <a:ahLst/>
            <a:cxnLst/>
            <a:rect l="l" t="t" r="r" b="b"/>
            <a:pathLst>
              <a:path w="16230600" h="7481867">
                <a:moveTo>
                  <a:pt x="0" y="0"/>
                </a:moveTo>
                <a:lnTo>
                  <a:pt x="16230600" y="0"/>
                </a:lnTo>
                <a:lnTo>
                  <a:pt x="16230600" y="7481867"/>
                </a:lnTo>
                <a:lnTo>
                  <a:pt x="0" y="7481867"/>
                </a:lnTo>
                <a:lnTo>
                  <a:pt x="0" y="0"/>
                </a:lnTo>
                <a:close/>
              </a:path>
            </a:pathLst>
          </a:custGeom>
          <a:blipFill>
            <a:blip r:embed="rId6"/>
            <a:stretch>
              <a:fillRect l="-2323" r="-2323"/>
            </a:stretch>
          </a:blipFill>
        </p:spPr>
      </p:sp>
      <p:sp>
        <p:nvSpPr>
          <p:cNvPr id="6" name="Freeform 6">
            <a:extLst>
              <a:ext uri="{C183D7F6-B498-43B3-948B-1728B52AA6E4}">
                <adec:decorative xmlns:adec="http://schemas.microsoft.com/office/drawing/2017/decorative" val="1"/>
              </a:ext>
            </a:extLst>
          </p:cNvPr>
          <p:cNvSpPr/>
          <p:nvPr/>
        </p:nvSpPr>
        <p:spPr>
          <a:xfrm>
            <a:off x="393169" y="9050585"/>
            <a:ext cx="3860385" cy="1568718"/>
          </a:xfrm>
          <a:custGeom>
            <a:avLst/>
            <a:gdLst/>
            <a:ahLst/>
            <a:cxnLst/>
            <a:rect l="l" t="t" r="r" b="b"/>
            <a:pathLst>
              <a:path w="3860385" h="1568718">
                <a:moveTo>
                  <a:pt x="0" y="0"/>
                </a:moveTo>
                <a:lnTo>
                  <a:pt x="3860385" y="0"/>
                </a:lnTo>
                <a:lnTo>
                  <a:pt x="3860385" y="1568718"/>
                </a:lnTo>
                <a:lnTo>
                  <a:pt x="0" y="156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a:extLst>
              <a:ext uri="{C183D7F6-B498-43B3-948B-1728B52AA6E4}">
                <adec:decorative xmlns:adec="http://schemas.microsoft.com/office/drawing/2017/decorative" val="1"/>
              </a:ext>
            </a:extLst>
          </p:cNvPr>
          <p:cNvSpPr/>
          <p:nvPr/>
        </p:nvSpPr>
        <p:spPr>
          <a:xfrm>
            <a:off x="13864455" y="283832"/>
            <a:ext cx="3842466" cy="1561436"/>
          </a:xfrm>
          <a:custGeom>
            <a:avLst/>
            <a:gdLst/>
            <a:ahLst/>
            <a:cxnLst/>
            <a:rect l="l" t="t" r="r" b="b"/>
            <a:pathLst>
              <a:path w="3842466" h="1561436">
                <a:moveTo>
                  <a:pt x="0" y="0"/>
                </a:moveTo>
                <a:lnTo>
                  <a:pt x="3842466" y="0"/>
                </a:lnTo>
                <a:lnTo>
                  <a:pt x="3842466" y="1561436"/>
                </a:lnTo>
                <a:lnTo>
                  <a:pt x="0" y="1561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a:extLst>
              <a:ext uri="{C183D7F6-B498-43B3-948B-1728B52AA6E4}">
                <adec:decorative xmlns:adec="http://schemas.microsoft.com/office/drawing/2017/decorative" val="1"/>
              </a:ext>
            </a:extLst>
          </p:cNvPr>
          <p:cNvSpPr/>
          <p:nvPr/>
        </p:nvSpPr>
        <p:spPr>
          <a:xfrm>
            <a:off x="1057302" y="7488699"/>
            <a:ext cx="1393295" cy="1229583"/>
          </a:xfrm>
          <a:custGeom>
            <a:avLst/>
            <a:gdLst/>
            <a:ahLst/>
            <a:cxnLst/>
            <a:rect l="l" t="t" r="r" b="b"/>
            <a:pathLst>
              <a:path w="1393295" h="1229583">
                <a:moveTo>
                  <a:pt x="0" y="0"/>
                </a:moveTo>
                <a:lnTo>
                  <a:pt x="1393295" y="0"/>
                </a:lnTo>
                <a:lnTo>
                  <a:pt x="1393295" y="1229583"/>
                </a:lnTo>
                <a:lnTo>
                  <a:pt x="0" y="12295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a:extLst>
              <a:ext uri="{C183D7F6-B498-43B3-948B-1728B52AA6E4}">
                <adec:decorative xmlns:adec="http://schemas.microsoft.com/office/drawing/2017/decorative" val="1"/>
              </a:ext>
            </a:extLst>
          </p:cNvPr>
          <p:cNvSpPr/>
          <p:nvPr/>
        </p:nvSpPr>
        <p:spPr>
          <a:xfrm rot="2370401" flipH="1">
            <a:off x="15088038" y="7166440"/>
            <a:ext cx="3900485" cy="4746165"/>
          </a:xfrm>
          <a:custGeom>
            <a:avLst/>
            <a:gdLst/>
            <a:ahLst/>
            <a:cxnLst/>
            <a:rect l="l" t="t" r="r" b="b"/>
            <a:pathLst>
              <a:path w="3900485" h="4746165">
                <a:moveTo>
                  <a:pt x="3900485" y="0"/>
                </a:moveTo>
                <a:lnTo>
                  <a:pt x="0" y="0"/>
                </a:lnTo>
                <a:lnTo>
                  <a:pt x="0" y="4746165"/>
                </a:lnTo>
                <a:lnTo>
                  <a:pt x="3900485" y="4746165"/>
                </a:lnTo>
                <a:lnTo>
                  <a:pt x="390048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a:extLst>
              <a:ext uri="{C183D7F6-B498-43B3-948B-1728B52AA6E4}">
                <adec:decorative xmlns:adec="http://schemas.microsoft.com/office/drawing/2017/decorative" val="1"/>
              </a:ext>
            </a:extLst>
          </p:cNvPr>
          <p:cNvSpPr/>
          <p:nvPr/>
        </p:nvSpPr>
        <p:spPr>
          <a:xfrm rot="4914624" flipH="1">
            <a:off x="-1455294" y="-106789"/>
            <a:ext cx="3845957" cy="4679815"/>
          </a:xfrm>
          <a:custGeom>
            <a:avLst/>
            <a:gdLst/>
            <a:ahLst/>
            <a:cxnLst/>
            <a:rect l="l" t="t" r="r" b="b"/>
            <a:pathLst>
              <a:path w="3845957" h="4679815">
                <a:moveTo>
                  <a:pt x="3845956" y="0"/>
                </a:moveTo>
                <a:lnTo>
                  <a:pt x="0" y="0"/>
                </a:lnTo>
                <a:lnTo>
                  <a:pt x="0" y="4679815"/>
                </a:lnTo>
                <a:lnTo>
                  <a:pt x="3845956" y="4679815"/>
                </a:lnTo>
                <a:lnTo>
                  <a:pt x="384595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a:extLst>
              <a:ext uri="{C183D7F6-B498-43B3-948B-1728B52AA6E4}">
                <adec:decorative xmlns:adec="http://schemas.microsoft.com/office/drawing/2017/decorative" val="1"/>
              </a:ext>
            </a:extLst>
          </p:cNvPr>
          <p:cNvSpPr/>
          <p:nvPr/>
        </p:nvSpPr>
        <p:spPr>
          <a:xfrm>
            <a:off x="15785688" y="5009202"/>
            <a:ext cx="917667" cy="809841"/>
          </a:xfrm>
          <a:custGeom>
            <a:avLst/>
            <a:gdLst/>
            <a:ahLst/>
            <a:cxnLst/>
            <a:rect l="l" t="t" r="r" b="b"/>
            <a:pathLst>
              <a:path w="917667" h="809841">
                <a:moveTo>
                  <a:pt x="0" y="0"/>
                </a:moveTo>
                <a:lnTo>
                  <a:pt x="917667" y="0"/>
                </a:lnTo>
                <a:lnTo>
                  <a:pt x="917667" y="809841"/>
                </a:lnTo>
                <a:lnTo>
                  <a:pt x="0" y="809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86567" y="2850656"/>
            <a:ext cx="12668596" cy="5319951"/>
          </a:xfrm>
          <a:prstGeom prst="rect">
            <a:avLst/>
          </a:prstGeom>
        </p:spPr>
        <p:txBody>
          <a:bodyPr lIns="0" tIns="0" rIns="0" bIns="0" rtlCol="0" anchor="t">
            <a:spAutoFit/>
          </a:bodyPr>
          <a:lstStyle/>
          <a:p>
            <a:pPr marL="647700" lvl="1" indent="-323850" algn="just">
              <a:lnSpc>
                <a:spcPts val="3479"/>
              </a:lnSpc>
              <a:buFont typeface="Arial"/>
              <a:buChar char="•"/>
            </a:pPr>
            <a:r>
              <a:rPr lang="en-US" sz="3000" b="1">
                <a:solidFill>
                  <a:srgbClr val="5A5D58"/>
                </a:solidFill>
                <a:latin typeface="Calibri (MS) Bold"/>
                <a:ea typeface="Calibri (MS) Bold"/>
                <a:cs typeface="Calibri (MS) Bold"/>
                <a:sym typeface="Calibri (MS) Bold"/>
              </a:rPr>
              <a:t>Lưu trữ dữ liệu trên HDFS</a:t>
            </a:r>
          </a:p>
          <a:p>
            <a:pPr marL="1295400" lvl="2" indent="-431800" algn="just">
              <a:lnSpc>
                <a:spcPts val="3479"/>
              </a:lnSpc>
              <a:buFont typeface="Arial"/>
              <a:buChar char="⚬"/>
            </a:pPr>
            <a:r>
              <a:rPr lang="en-US" sz="3000">
                <a:solidFill>
                  <a:srgbClr val="5A5D58"/>
                </a:solidFill>
                <a:latin typeface="Calibri (MS)"/>
                <a:ea typeface="Calibri (MS)"/>
                <a:cs typeface="Calibri (MS)"/>
                <a:sym typeface="Calibri (MS)"/>
              </a:rPr>
              <a:t>HDFS được sử dụng làm hệ thống lưu trữ phân tán để đảm bảo khả năng mở rộng và độ tin cậy cho dữ liệu lớn.</a:t>
            </a:r>
          </a:p>
          <a:p>
            <a:pPr marL="1295400" lvl="2" indent="-431800" algn="just">
              <a:lnSpc>
                <a:spcPts val="3479"/>
              </a:lnSpc>
              <a:buFont typeface="Arial"/>
              <a:buChar char="⚬"/>
            </a:pPr>
            <a:r>
              <a:rPr lang="en-US" sz="3000">
                <a:solidFill>
                  <a:srgbClr val="5A5D58"/>
                </a:solidFill>
                <a:latin typeface="Calibri (MS)"/>
                <a:ea typeface="Calibri (MS)"/>
                <a:cs typeface="Calibri (MS)"/>
                <a:sym typeface="Calibri (MS)"/>
              </a:rPr>
              <a:t>Quy trình lưu trữ:</a:t>
            </a:r>
          </a:p>
          <a:p>
            <a:pPr marL="1943100" lvl="3" indent="-485775" algn="just">
              <a:lnSpc>
                <a:spcPts val="3479"/>
              </a:lnSpc>
              <a:buFont typeface="Arial"/>
              <a:buChar char="￭"/>
            </a:pPr>
            <a:r>
              <a:rPr lang="en-US" sz="3000">
                <a:solidFill>
                  <a:srgbClr val="5A5D58"/>
                </a:solidFill>
                <a:latin typeface="Calibri (MS)"/>
                <a:ea typeface="Calibri (MS)"/>
                <a:cs typeface="Calibri (MS)"/>
                <a:sym typeface="Calibri (MS)"/>
              </a:rPr>
              <a:t>Các file CSV (job.csv, benefit.csv, city.csv, company.csv, job_benefit.csv, job_city.csv, merge_job.csv) được tạo từ quá trình làm sạch và chuẩn hóa dữ liệu.</a:t>
            </a:r>
          </a:p>
          <a:p>
            <a:pPr marL="1943100" lvl="3" indent="-485775" algn="just">
              <a:lnSpc>
                <a:spcPts val="3479"/>
              </a:lnSpc>
              <a:buFont typeface="Arial"/>
              <a:buChar char="￭"/>
            </a:pPr>
            <a:r>
              <a:rPr lang="en-US" sz="3000">
                <a:solidFill>
                  <a:srgbClr val="5A5D58"/>
                </a:solidFill>
                <a:latin typeface="Calibri (MS)"/>
                <a:ea typeface="Calibri (MS)"/>
                <a:cs typeface="Calibri (MS)"/>
                <a:sym typeface="Calibri (MS)"/>
              </a:rPr>
              <a:t>Thư mục /user/b2hhduser/data/ được tổ chức để lưu trữ tất cả các bảng dữ liệu, đảm bảo dễ dàng quản lý và truy cập.</a:t>
            </a:r>
          </a:p>
          <a:p>
            <a:pPr marL="1295400" lvl="2" indent="-431800" algn="just">
              <a:lnSpc>
                <a:spcPts val="3479"/>
              </a:lnSpc>
              <a:buFont typeface="Arial"/>
              <a:buChar char="⚬"/>
            </a:pPr>
            <a:r>
              <a:rPr lang="en-US" sz="3000">
                <a:solidFill>
                  <a:srgbClr val="5A5D58"/>
                </a:solidFill>
                <a:latin typeface="Calibri (MS)"/>
                <a:ea typeface="Calibri (MS)"/>
                <a:cs typeface="Calibri (MS)"/>
                <a:sym typeface="Calibri (MS)"/>
              </a:rPr>
              <a:t>Kết quả:</a:t>
            </a:r>
          </a:p>
          <a:p>
            <a:pPr marL="1943100" lvl="3" indent="-485775" algn="just">
              <a:lnSpc>
                <a:spcPts val="3479"/>
              </a:lnSpc>
              <a:buFont typeface="Arial"/>
              <a:buChar char="￭"/>
            </a:pPr>
            <a:r>
              <a:rPr lang="en-US" sz="3000">
                <a:solidFill>
                  <a:srgbClr val="5A5D58"/>
                </a:solidFill>
                <a:latin typeface="Calibri (MS)"/>
                <a:ea typeface="Calibri (MS)"/>
                <a:cs typeface="Calibri (MS)"/>
                <a:sym typeface="Calibri (MS)"/>
              </a:rPr>
              <a:t>Dữ liệu được lưu trữ an toàn trên HDFS, phân tán trên các node của cụm Hadoop (nếu dùng multi-node), sẵn sàng cho xử lý và phân tích.</a:t>
            </a:r>
          </a:p>
        </p:txBody>
      </p:sp>
      <p:sp>
        <p:nvSpPr>
          <p:cNvPr id="13" name="TextBox 13"/>
          <p:cNvSpPr txBox="1"/>
          <p:nvPr/>
        </p:nvSpPr>
        <p:spPr>
          <a:xfrm>
            <a:off x="2819816" y="1748931"/>
            <a:ext cx="10271803" cy="863600"/>
          </a:xfrm>
          <a:prstGeom prst="rect">
            <a:avLst/>
          </a:prstGeom>
        </p:spPr>
        <p:txBody>
          <a:bodyPr lIns="0" tIns="0" rIns="0" bIns="0" rtlCol="0" anchor="t">
            <a:spAutoFit/>
          </a:bodyPr>
          <a:lstStyle/>
          <a:p>
            <a:pPr algn="l">
              <a:lnSpc>
                <a:spcPts val="7000"/>
              </a:lnSpc>
              <a:spcBef>
                <a:spcPct val="0"/>
              </a:spcBef>
            </a:pPr>
            <a:r>
              <a:rPr lang="en-US" sz="5000">
                <a:solidFill>
                  <a:srgbClr val="5A5D58"/>
                </a:solidFill>
                <a:latin typeface="Public Sans"/>
                <a:ea typeface="Public Sans"/>
                <a:cs typeface="Public Sans"/>
                <a:sym typeface="Public Sans"/>
              </a:rPr>
              <a:t>Lưu trữ dữ liệu</a:t>
            </a:r>
          </a:p>
        </p:txBody>
      </p:sp>
      <p:sp>
        <p:nvSpPr>
          <p:cNvPr id="14" name="TextBox 14"/>
          <p:cNvSpPr txBox="1"/>
          <p:nvPr/>
        </p:nvSpPr>
        <p:spPr>
          <a:xfrm>
            <a:off x="-726288" y="600343"/>
            <a:ext cx="12254677" cy="968375"/>
          </a:xfrm>
          <a:prstGeom prst="rect">
            <a:avLst/>
          </a:prstGeom>
        </p:spPr>
        <p:txBody>
          <a:bodyPr lIns="0" tIns="0" rIns="0" bIns="0" rtlCol="0" anchor="t">
            <a:spAutoFit/>
          </a:bodyPr>
          <a:lstStyle/>
          <a:p>
            <a:pPr algn="ctr">
              <a:lnSpc>
                <a:spcPts val="7000"/>
              </a:lnSpc>
              <a:spcBef>
                <a:spcPct val="0"/>
              </a:spcBef>
            </a:pPr>
            <a:r>
              <a:rPr lang="en-US" sz="5000" b="1">
                <a:solidFill>
                  <a:srgbClr val="5A5D58"/>
                </a:solidFill>
                <a:latin typeface="Calibri (MS) Bold"/>
                <a:ea typeface="Calibri (MS) Bold"/>
                <a:cs typeface="Calibri (MS) Bold"/>
                <a:sym typeface="Calibri (MS) Bold"/>
              </a:rPr>
              <a:t>Môn học: Big Data Essentials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1700</Words>
  <Application>Microsoft Office PowerPoint</Application>
  <PresentationFormat>Custom</PresentationFormat>
  <Paragraphs>137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(MS)</vt:lpstr>
      <vt:lpstr>Times New Roman</vt:lpstr>
      <vt:lpstr>Public Sans</vt:lpstr>
      <vt:lpstr>Calibri (MS)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BIG DATA TRONG PHÂN TÍCH VÀ TRA CỨU THÔNG TIN VIỆC LÀM</dc:title>
  <cp:lastModifiedBy>Bùi Quang Hoàn</cp:lastModifiedBy>
  <cp:revision>2</cp:revision>
  <dcterms:created xsi:type="dcterms:W3CDTF">2006-08-16T00:00:00Z</dcterms:created>
  <dcterms:modified xsi:type="dcterms:W3CDTF">2025-05-12T00:48:00Z</dcterms:modified>
  <dc:identifier>DAGnKlGwkHk</dc:identifier>
</cp:coreProperties>
</file>